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353" r:id="rId2"/>
    <p:sldId id="371" r:id="rId3"/>
    <p:sldId id="446" r:id="rId4"/>
    <p:sldId id="350" r:id="rId5"/>
    <p:sldId id="376" r:id="rId6"/>
    <p:sldId id="310" r:id="rId7"/>
    <p:sldId id="395" r:id="rId8"/>
    <p:sldId id="373" r:id="rId9"/>
    <p:sldId id="372" r:id="rId10"/>
    <p:sldId id="358" r:id="rId11"/>
    <p:sldId id="453" r:id="rId12"/>
    <p:sldId id="452" r:id="rId13"/>
    <p:sldId id="378" r:id="rId14"/>
    <p:sldId id="379" r:id="rId15"/>
    <p:sldId id="381" r:id="rId16"/>
    <p:sldId id="443" r:id="rId17"/>
    <p:sldId id="384" r:id="rId18"/>
    <p:sldId id="396" r:id="rId19"/>
    <p:sldId id="377" r:id="rId20"/>
    <p:sldId id="387" r:id="rId21"/>
    <p:sldId id="492" r:id="rId22"/>
    <p:sldId id="388" r:id="rId23"/>
    <p:sldId id="389" r:id="rId24"/>
    <p:sldId id="393" r:id="rId25"/>
    <p:sldId id="390" r:id="rId26"/>
    <p:sldId id="391" r:id="rId27"/>
    <p:sldId id="400" r:id="rId28"/>
    <p:sldId id="401" r:id="rId29"/>
    <p:sldId id="392" r:id="rId30"/>
    <p:sldId id="399" r:id="rId31"/>
    <p:sldId id="402" r:id="rId32"/>
    <p:sldId id="403" r:id="rId33"/>
    <p:sldId id="404" r:id="rId34"/>
    <p:sldId id="405" r:id="rId35"/>
    <p:sldId id="406" r:id="rId36"/>
    <p:sldId id="490" r:id="rId37"/>
    <p:sldId id="485" r:id="rId38"/>
    <p:sldId id="486" r:id="rId39"/>
    <p:sldId id="487" r:id="rId40"/>
    <p:sldId id="483" r:id="rId41"/>
    <p:sldId id="455" r:id="rId42"/>
    <p:sldId id="454" r:id="rId43"/>
    <p:sldId id="428" r:id="rId44"/>
    <p:sldId id="429" r:id="rId45"/>
    <p:sldId id="414" r:id="rId46"/>
    <p:sldId id="411" r:id="rId47"/>
    <p:sldId id="412" r:id="rId48"/>
    <p:sldId id="413" r:id="rId49"/>
    <p:sldId id="415" r:id="rId50"/>
    <p:sldId id="416" r:id="rId51"/>
    <p:sldId id="417" r:id="rId52"/>
    <p:sldId id="418" r:id="rId53"/>
    <p:sldId id="419" r:id="rId54"/>
    <p:sldId id="491" r:id="rId55"/>
    <p:sldId id="424" r:id="rId56"/>
    <p:sldId id="420" r:id="rId57"/>
    <p:sldId id="365" r:id="rId58"/>
    <p:sldId id="357" r:id="rId59"/>
    <p:sldId id="427" r:id="rId60"/>
    <p:sldId id="449" r:id="rId61"/>
    <p:sldId id="444" r:id="rId62"/>
    <p:sldId id="450" r:id="rId63"/>
    <p:sldId id="359" r:id="rId64"/>
    <p:sldId id="426" r:id="rId65"/>
    <p:sldId id="425" r:id="rId66"/>
    <p:sldId id="472" r:id="rId67"/>
    <p:sldId id="474" r:id="rId68"/>
    <p:sldId id="456" r:id="rId69"/>
    <p:sldId id="488" r:id="rId70"/>
    <p:sldId id="489" r:id="rId71"/>
    <p:sldId id="457" r:id="rId72"/>
    <p:sldId id="458" r:id="rId73"/>
    <p:sldId id="459" r:id="rId74"/>
    <p:sldId id="460" r:id="rId75"/>
    <p:sldId id="461" r:id="rId76"/>
    <p:sldId id="462" r:id="rId77"/>
    <p:sldId id="463" r:id="rId78"/>
    <p:sldId id="464" r:id="rId79"/>
    <p:sldId id="465" r:id="rId80"/>
    <p:sldId id="466" r:id="rId81"/>
    <p:sldId id="467" r:id="rId82"/>
    <p:sldId id="468" r:id="rId83"/>
    <p:sldId id="469" r:id="rId84"/>
    <p:sldId id="470" r:id="rId85"/>
    <p:sldId id="471" r:id="rId86"/>
    <p:sldId id="473" r:id="rId87"/>
    <p:sldId id="421" r:id="rId88"/>
    <p:sldId id="432" r:id="rId89"/>
    <p:sldId id="484" r:id="rId90"/>
    <p:sldId id="437" r:id="rId91"/>
    <p:sldId id="433" r:id="rId92"/>
    <p:sldId id="436" r:id="rId93"/>
    <p:sldId id="438" r:id="rId94"/>
    <p:sldId id="439" r:id="rId95"/>
    <p:sldId id="479" r:id="rId96"/>
    <p:sldId id="480" r:id="rId97"/>
    <p:sldId id="478" r:id="rId98"/>
    <p:sldId id="481" r:id="rId99"/>
    <p:sldId id="482" r:id="rId100"/>
    <p:sldId id="346" r:id="rId101"/>
    <p:sldId id="447" r:id="rId102"/>
    <p:sldId id="368" r:id="rId103"/>
    <p:sldId id="475" r:id="rId10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65"/>
    <a:srgbClr val="080808"/>
    <a:srgbClr val="618DC3"/>
    <a:srgbClr val="FF6699"/>
    <a:srgbClr val="004DA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06" autoAdjust="0"/>
    <p:restoredTop sz="93548" autoAdjust="0"/>
  </p:normalViewPr>
  <p:slideViewPr>
    <p:cSldViewPr>
      <p:cViewPr>
        <p:scale>
          <a:sx n="100" d="100"/>
          <a:sy n="100" d="100"/>
        </p:scale>
        <p:origin x="-822" y="7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404" y="1080"/>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9892485F-2F9E-425F-84F6-CD3DCAB932F1}" type="datetimeFigureOut">
              <a:rPr lang="en-US" smtClean="0"/>
              <a:pPr/>
              <a:t>3/13/2014</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1522C527-837C-42D9-82D2-86060484E132}" type="slidenum">
              <a:rPr lang="en-US" smtClean="0"/>
              <a:pPr/>
              <a:t>‹#›</a:t>
            </a:fld>
            <a:endParaRPr lang="en-US"/>
          </a:p>
        </p:txBody>
      </p:sp>
    </p:spTree>
    <p:extLst>
      <p:ext uri="{BB962C8B-B14F-4D97-AF65-F5344CB8AC3E}">
        <p14:creationId xmlns="" xmlns:p14="http://schemas.microsoft.com/office/powerpoint/2010/main" val="881706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mailto:elconlineadministration@estee.co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tools.elcompanies.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ools.elcompanies.co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e.cremedelamer.cn.cms.elcdev.net/user"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ools.elcompanies.com/"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mailto:elconlineadministration@estee.com"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mailto:elconlineadministration@estee.co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ools.elcompanies.co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cremedelamer.cn.dev.cntel.elcdev.ne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cremedelamer.cn.cms.elcdev.net/use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www.jomalone.com/faq" TargetMode="External"/><Relationship Id="rId3" Type="http://schemas.openxmlformats.org/officeDocument/2006/relationships/hyperlink" Target="http://www.jomalone.com/products/3574/Fragrances/The-Collections/Citrus" TargetMode="External"/><Relationship Id="rId7" Type="http://schemas.openxmlformats.org/officeDocument/2006/relationships/hyperlink" Target="http://www.cremedelamer.com/kelp-harves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www.cremedelamer.com/" TargetMode="External"/><Relationship Id="rId5" Type="http://schemas.openxmlformats.org/officeDocument/2006/relationships/hyperlink" Target="http://www.jomalone.com/products/3644/Bath-Body/Vitamin-E-Collection" TargetMode="External"/><Relationship Id="rId10" Type="http://schemas.openxmlformats.org/officeDocument/2006/relationships/hyperlink" Target="http://www.cremedelamer.com/product/5834/12343/Moisturizers/Crme-de-la-Mer/Ultrarich-Cream" TargetMode="External"/><Relationship Id="rId4" Type="http://schemas.openxmlformats.org/officeDocument/2006/relationships/hyperlink" Target="http://www.jomalone.com/products/3553/Fragrances/Cologne-Intense" TargetMode="External"/><Relationship Id="rId9" Type="http://schemas.openxmlformats.org/officeDocument/2006/relationships/hyperlink" Target="http://www.jomalone.com/"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cremedelamer.com/recommendation-too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gwiki.esteelauder.com/twiki/bin/view/ELC2/TemplateNamingConvention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en.wikipedia.org/wiki/Mustache_(template_system)"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tackoverflow.com/tags/mustache/info"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e.cremedelamer.cn.cms.elcdev.net/use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Welcome to the </a:t>
            </a:r>
            <a:r>
              <a:rPr lang="en-US" dirty="0" err="1" smtClean="0"/>
              <a:t>DrupalGem</a:t>
            </a:r>
            <a:r>
              <a:rPr lang="en-US" dirty="0" smtClean="0"/>
              <a:t> training. This training is focused on providing the info you can leverage to do your job more quickly.</a:t>
            </a:r>
          </a:p>
        </p:txBody>
      </p:sp>
      <p:sp>
        <p:nvSpPr>
          <p:cNvPr id="4" name="Slide Number Placeholder 3"/>
          <p:cNvSpPr>
            <a:spLocks noGrp="1"/>
          </p:cNvSpPr>
          <p:nvPr>
            <p:ph type="sldNum" sz="quarter" idx="10"/>
          </p:nvPr>
        </p:nvSpPr>
        <p:spPr/>
        <p:txBody>
          <a:bodyPr/>
          <a:lstStyle/>
          <a:p>
            <a:fld id="{1522C527-837C-42D9-82D2-86060484E13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a:t>
            </a:r>
            <a:r>
              <a:rPr lang="en-US" baseline="0" dirty="0" smtClean="0"/>
              <a:t> are URLs to the new tools.</a:t>
            </a:r>
          </a:p>
          <a:p>
            <a:endParaRPr lang="en-US" baseline="0" dirty="0" smtClean="0"/>
          </a:p>
          <a:p>
            <a:r>
              <a:rPr lang="en-US" baseline="0" dirty="0" smtClean="0"/>
              <a:t>There is common format for our Drupal Gem test environment URLs.</a:t>
            </a:r>
          </a:p>
          <a:p>
            <a:endParaRPr lang="en-US" baseline="0" dirty="0" smtClean="0"/>
          </a:p>
          <a:p>
            <a:r>
              <a:rPr lang="en-US" baseline="0" dirty="0" smtClean="0"/>
              <a:t>- a c, e or m at the beginning of the URL stand for </a:t>
            </a:r>
            <a:r>
              <a:rPr lang="en-US" baseline="0" dirty="0" err="1" smtClean="0"/>
              <a:t>coresite</a:t>
            </a:r>
            <a:r>
              <a:rPr lang="en-US" baseline="0" dirty="0" smtClean="0"/>
              <a:t> (c), an E-Commerce desktop site (e) or a mobile site (m).</a:t>
            </a:r>
          </a:p>
          <a:p>
            <a:r>
              <a:rPr lang="en-US" baseline="0" dirty="0" smtClean="0"/>
              <a:t>- brand stands for a brand name such as </a:t>
            </a:r>
            <a:r>
              <a:rPr lang="en-US" baseline="0" dirty="0" err="1" smtClean="0"/>
              <a:t>clinique</a:t>
            </a:r>
            <a:endParaRPr lang="en-US" baseline="0" dirty="0" smtClean="0"/>
          </a:p>
          <a:p>
            <a:r>
              <a:rPr lang="en-US" baseline="0" dirty="0" smtClean="0"/>
              <a:t>- region stands for the region abbreviation like </a:t>
            </a:r>
            <a:r>
              <a:rPr lang="en-US" baseline="0" dirty="0" err="1" smtClean="0"/>
              <a:t>emea</a:t>
            </a:r>
            <a:r>
              <a:rPr lang="en-US" baseline="0" dirty="0" smtClean="0"/>
              <a:t> for multisite</a:t>
            </a:r>
          </a:p>
          <a:p>
            <a:r>
              <a:rPr lang="en-US" baseline="0" dirty="0" smtClean="0"/>
              <a:t>- locale stands for the specific locale such as de for Germany</a:t>
            </a:r>
          </a:p>
          <a:p>
            <a:r>
              <a:rPr lang="en-US" baseline="0" dirty="0" smtClean="0"/>
              <a:t>- environment stands for eng, dev, stage, </a:t>
            </a:r>
            <a:r>
              <a:rPr lang="en-US" baseline="0" dirty="0" err="1" smtClean="0"/>
              <a:t>wwwtmp</a:t>
            </a:r>
            <a:endParaRPr lang="en-US" baseline="0" dirty="0" smtClean="0"/>
          </a:p>
          <a:p>
            <a:r>
              <a:rPr lang="en-US" baseline="0" dirty="0" smtClean="0"/>
              <a:t>- datacenter stands for the datacenter abbreviation such as </a:t>
            </a:r>
            <a:r>
              <a:rPr lang="en-US" baseline="0" dirty="0" err="1" smtClean="0"/>
              <a:t>ncsa</a:t>
            </a:r>
            <a:r>
              <a:rPr lang="en-US" baseline="0" dirty="0" smtClean="0"/>
              <a:t> for north </a:t>
            </a:r>
            <a:r>
              <a:rPr lang="en-US" baseline="0" dirty="0" err="1" smtClean="0"/>
              <a:t>america</a:t>
            </a:r>
            <a:r>
              <a:rPr lang="en-US" baseline="0" dirty="0" smtClean="0"/>
              <a:t>, </a:t>
            </a:r>
            <a:r>
              <a:rPr lang="en-US" baseline="0" dirty="0" err="1" smtClean="0"/>
              <a:t>uk</a:t>
            </a:r>
            <a:r>
              <a:rPr lang="en-US" baseline="0" dirty="0" smtClean="0"/>
              <a:t> for </a:t>
            </a:r>
            <a:r>
              <a:rPr lang="en-US" baseline="0" dirty="0" err="1" smtClean="0"/>
              <a:t>uk</a:t>
            </a:r>
            <a:r>
              <a:rPr lang="en-US" baseline="0" dirty="0" smtClean="0"/>
              <a:t>/</a:t>
            </a:r>
            <a:r>
              <a:rPr lang="en-US" baseline="0" dirty="0" err="1" smtClean="0"/>
              <a:t>emea</a:t>
            </a:r>
            <a:r>
              <a:rPr lang="en-US" baseline="0" dirty="0" smtClean="0"/>
              <a:t>, </a:t>
            </a:r>
            <a:r>
              <a:rPr lang="en-US" baseline="0" dirty="0" err="1" smtClean="0"/>
              <a:t>cntel</a:t>
            </a:r>
            <a:r>
              <a:rPr lang="en-US" baseline="0" dirty="0" smtClean="0"/>
              <a:t> stands for china and </a:t>
            </a:r>
            <a:r>
              <a:rPr lang="en-US" baseline="0" dirty="0" err="1" smtClean="0"/>
              <a:t>kidc</a:t>
            </a:r>
            <a:r>
              <a:rPr lang="en-US" baseline="0" dirty="0" smtClean="0"/>
              <a:t> stands for the Korean datacenter</a:t>
            </a:r>
          </a:p>
          <a:p>
            <a:r>
              <a:rPr lang="en-US" baseline="0" dirty="0" smtClean="0"/>
              <a:t>Please note there are exceptions for china and UK sites that only list '</a:t>
            </a:r>
            <a:r>
              <a:rPr lang="en-US" baseline="0" dirty="0" err="1" smtClean="0"/>
              <a:t>uk</a:t>
            </a:r>
            <a:r>
              <a:rPr lang="en-US" baseline="0" dirty="0" smtClean="0"/>
              <a:t>' or '</a:t>
            </a:r>
            <a:r>
              <a:rPr lang="en-US" baseline="0" dirty="0" err="1" smtClean="0"/>
              <a:t>cn</a:t>
            </a:r>
            <a:r>
              <a:rPr lang="en-US" baseline="0" dirty="0" smtClean="0"/>
              <a:t>' once.</a:t>
            </a:r>
          </a:p>
          <a:p>
            <a:endParaRPr lang="en-US" baseline="0" dirty="0" smtClean="0"/>
          </a:p>
          <a:p>
            <a:pPr defTabSz="948507">
              <a:defRPr/>
            </a:pPr>
            <a:r>
              <a:rPr lang="en-US" dirty="0" smtClean="0"/>
              <a:t>Alfresco is the new web asset management system that replaces </a:t>
            </a:r>
            <a:r>
              <a:rPr lang="en-US" dirty="0" err="1" smtClean="0"/>
              <a:t>webdav</a:t>
            </a:r>
            <a:r>
              <a:rPr lang="en-US" dirty="0" smtClean="0"/>
              <a:t>.</a:t>
            </a:r>
            <a:r>
              <a:rPr lang="en-US" baseline="0" dirty="0" smtClean="0"/>
              <a:t> This URL is how you access where you can load images, videos and other media assets for use on the sites. </a:t>
            </a:r>
            <a:r>
              <a:rPr lang="en-US" dirty="0" smtClean="0">
                <a:cs typeface="Calibri"/>
              </a:rPr>
              <a:t>Please note that alfresco does NOT use RSA login. It’s a separate login/password.</a:t>
            </a:r>
            <a:endParaRPr lang="en-US" baseline="0" dirty="0" smtClean="0"/>
          </a:p>
          <a:p>
            <a:endParaRPr lang="en-US" baseline="0" dirty="0" smtClean="0"/>
          </a:p>
          <a:p>
            <a:pPr defTabSz="948507">
              <a:defRPr/>
            </a:pPr>
            <a:r>
              <a:rPr lang="en-US" baseline="0" dirty="0" smtClean="0"/>
              <a:t>RB (resource bundle) editor has a new interface and is available at </a:t>
            </a:r>
            <a:r>
              <a:rPr lang="en-US" dirty="0" smtClean="0">
                <a:cs typeface="Calibri"/>
              </a:rPr>
              <a:t>https://tools.elcompanies.com/</a:t>
            </a:r>
            <a:r>
              <a:rPr lang="en-US" dirty="0" smtClean="0"/>
              <a:t>.</a:t>
            </a:r>
            <a:endParaRPr lang="en-US" dirty="0" smtClean="0">
              <a:cs typeface="Calibri"/>
            </a:endParaRPr>
          </a:p>
        </p:txBody>
      </p:sp>
      <p:sp>
        <p:nvSpPr>
          <p:cNvPr id="4" name="Slide Number Placeholder 3"/>
          <p:cNvSpPr>
            <a:spLocks noGrp="1"/>
          </p:cNvSpPr>
          <p:nvPr>
            <p:ph type="sldNum" sz="quarter" idx="10"/>
          </p:nvPr>
        </p:nvSpPr>
        <p:spPr/>
        <p:txBody>
          <a:bodyPr/>
          <a:lstStyle/>
          <a:p>
            <a:fld id="{1522C527-837C-42D9-82D2-86060484E132}"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a:t>
            </a:r>
            <a:r>
              <a:rPr lang="en-US" baseline="0" dirty="0" smtClean="0"/>
              <a:t> let’s give you the information you need to get started.</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7127" indent="-237127">
              <a:buFont typeface="+mj-lt"/>
              <a:buAutoNum type="arabicPeriod"/>
            </a:pPr>
            <a:r>
              <a:rPr lang="en-US" dirty="0" smtClean="0"/>
              <a:t>In order to login</a:t>
            </a:r>
            <a:r>
              <a:rPr lang="en-US" baseline="0" dirty="0" smtClean="0"/>
              <a:t> to the tools, you will need</a:t>
            </a:r>
          </a:p>
          <a:p>
            <a:pPr marL="829944" lvl="1" indent="-355690">
              <a:buFont typeface="Arial"/>
              <a:buChar char="•"/>
            </a:pPr>
            <a:r>
              <a:rPr lang="en-US" sz="1900" dirty="0" smtClean="0"/>
              <a:t>Estee Lauder issued RSA token </a:t>
            </a:r>
          </a:p>
          <a:p>
            <a:pPr marL="829944" lvl="1" indent="-355690">
              <a:buFont typeface="Arial"/>
              <a:buChar char="•"/>
            </a:pPr>
            <a:r>
              <a:rPr lang="en-US" sz="1900" dirty="0" smtClean="0"/>
              <a:t>A username associated with your RSA token given to you by the ELC Online Admin (</a:t>
            </a:r>
            <a:r>
              <a:rPr lang="en-US" sz="1900" dirty="0" smtClean="0">
                <a:hlinkClick r:id="rId3"/>
              </a:rPr>
              <a:t>elconlineadministration@estee.com</a:t>
            </a:r>
            <a:r>
              <a:rPr lang="en-US" sz="1900" dirty="0" smtClean="0"/>
              <a:t>).</a:t>
            </a:r>
          </a:p>
          <a:p>
            <a:pPr marL="829944" lvl="1" indent="-355690"/>
            <a:endParaRPr lang="en-US" sz="1900" dirty="0" smtClean="0"/>
          </a:p>
          <a:p>
            <a:pPr marL="237127" indent="-237127" defTabSz="948507">
              <a:buFont typeface="+mj-lt"/>
              <a:buAutoNum type="arabicPeriod"/>
              <a:defRPr/>
            </a:pPr>
            <a:r>
              <a:rPr lang="en-US" baseline="0" dirty="0" smtClean="0"/>
              <a:t>Go to </a:t>
            </a:r>
            <a:r>
              <a:rPr lang="en-US" dirty="0" smtClean="0">
                <a:hlinkClick r:id="rId4"/>
              </a:rPr>
              <a:t>https://tools.elcompanies.com/</a:t>
            </a:r>
            <a:r>
              <a:rPr lang="en-US" dirty="0" smtClean="0"/>
              <a:t>. This is the only place where you can login for the first time.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13</a:t>
            </a:fld>
            <a:endParaRPr lang="en-US"/>
          </a:p>
        </p:txBody>
      </p:sp>
    </p:spTree>
    <p:extLst>
      <p:ext uri="{BB962C8B-B14F-4D97-AF65-F5344CB8AC3E}">
        <p14:creationId xmlns="" xmlns:p14="http://schemas.microsoft.com/office/powerpoint/2010/main" val="2142544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smtClean="0"/>
              <a:t>Enter your username in the user ID field</a:t>
            </a:r>
            <a:br>
              <a:rPr lang="en-US" dirty="0" smtClean="0"/>
            </a:br>
            <a:endParaRPr lang="en-US" dirty="0" smtClean="0"/>
          </a:p>
          <a:p>
            <a:pPr>
              <a:buFont typeface="+mj-lt"/>
              <a:buAutoNum type="arabicPeriod"/>
            </a:pPr>
            <a:r>
              <a:rPr lang="en-US" dirty="0" smtClean="0"/>
              <a:t>Enter just the 6 digit token code displayed on your ELC Online RSA token</a:t>
            </a:r>
            <a:br>
              <a:rPr lang="en-US" dirty="0" smtClean="0"/>
            </a:br>
            <a:endParaRPr lang="en-US" dirty="0" smtClean="0"/>
          </a:p>
          <a:p>
            <a:pPr>
              <a:buFont typeface="+mj-lt"/>
              <a:buAutoNum type="arabicPeriod"/>
            </a:pPr>
            <a:r>
              <a:rPr lang="en-US" dirty="0" smtClean="0"/>
              <a:t>Click log in button </a:t>
            </a:r>
            <a:br>
              <a:rPr lang="en-US" dirty="0" smtClean="0"/>
            </a:br>
            <a:endParaRPr lang="en-US" dirty="0" smtClean="0"/>
          </a:p>
          <a:p>
            <a:pPr>
              <a:buFont typeface="+mj-lt"/>
              <a:buAutoNum type="arabicPeriod"/>
            </a:pPr>
            <a:r>
              <a:rPr lang="en-US" dirty="0" smtClean="0"/>
              <a:t>Follow directions to create a new PIN. The PIN is 8 digits and the same PIN you use to SSH into the server. The PIN is different than the 4 digit PIN you use to access Estee email through a browser.</a:t>
            </a:r>
          </a:p>
        </p:txBody>
      </p:sp>
      <p:sp>
        <p:nvSpPr>
          <p:cNvPr id="4" name="Slide Number Placeholder 3"/>
          <p:cNvSpPr>
            <a:spLocks noGrp="1"/>
          </p:cNvSpPr>
          <p:nvPr>
            <p:ph type="sldNum" sz="quarter" idx="10"/>
          </p:nvPr>
        </p:nvSpPr>
        <p:spPr/>
        <p:txBody>
          <a:bodyPr/>
          <a:lstStyle/>
          <a:p>
            <a:fld id="{1522C527-837C-42D9-82D2-86060484E132}" type="slidenum">
              <a:rPr lang="en-US" smtClean="0"/>
              <a:pPr/>
              <a:t>14</a:t>
            </a:fld>
            <a:endParaRPr lang="en-US"/>
          </a:p>
        </p:txBody>
      </p:sp>
    </p:spTree>
    <p:extLst>
      <p:ext uri="{BB962C8B-B14F-4D97-AF65-F5344CB8AC3E}">
        <p14:creationId xmlns="" xmlns:p14="http://schemas.microsoft.com/office/powerpoint/2010/main" val="2300343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1900" dirty="0" smtClean="0"/>
              <a:t>The same login works for any of these tools. We show the </a:t>
            </a:r>
            <a:r>
              <a:rPr lang="en-US" sz="1900" dirty="0" err="1" smtClean="0"/>
              <a:t>Drupal</a:t>
            </a:r>
            <a:r>
              <a:rPr lang="en-US" sz="1900" dirty="0" smtClean="0"/>
              <a:t> CMS login in the screenshot below.</a:t>
            </a:r>
          </a:p>
          <a:p>
            <a:pPr marL="770662" lvl="2" indent="-355690"/>
            <a:r>
              <a:rPr lang="en-US" sz="1500" dirty="0" smtClean="0"/>
              <a:t>RB Editor and Offer Manager: </a:t>
            </a:r>
            <a:r>
              <a:rPr lang="en-US" sz="1500" dirty="0" smtClean="0">
                <a:hlinkClick r:id="rId3"/>
              </a:rPr>
              <a:t>https://tools.elcompanies.com/</a:t>
            </a:r>
            <a:endParaRPr lang="en-US" sz="1500" dirty="0" smtClean="0"/>
          </a:p>
          <a:p>
            <a:pPr marL="770662" lvl="2" indent="-355690"/>
            <a:r>
              <a:rPr lang="en-US" sz="1500" dirty="0" smtClean="0"/>
              <a:t>**</a:t>
            </a:r>
            <a:r>
              <a:rPr lang="en-US" sz="1500" dirty="0" err="1" smtClean="0"/>
              <a:t>Drupal</a:t>
            </a:r>
            <a:r>
              <a:rPr lang="en-US" sz="1500" dirty="0" smtClean="0"/>
              <a:t> CMS: </a:t>
            </a:r>
            <a:r>
              <a:rPr lang="en-US" sz="1500" dirty="0" smtClean="0">
                <a:hlinkClick r:id="rId4"/>
              </a:rPr>
              <a:t>https://e.cremedelamer.cn.cms.elcdev.net/user</a:t>
            </a:r>
            <a:endParaRPr lang="en-US" sz="1500" dirty="0" smtClean="0"/>
          </a:p>
          <a:p>
            <a:pPr marL="770662" lvl="2" indent="-355690"/>
            <a:r>
              <a:rPr lang="en-US" sz="1500" dirty="0" smtClean="0"/>
              <a:t>**Please note you will need to enter the brand login/pw to see the login page.</a:t>
            </a:r>
          </a:p>
          <a:p>
            <a:pPr marL="770662" lvl="2" indent="-355690"/>
            <a:endParaRPr lang="en-US" sz="1500" dirty="0" smtClean="0"/>
          </a:p>
          <a:p>
            <a:pPr>
              <a:buFont typeface="+mj-lt"/>
              <a:buAutoNum type="arabicPeriod"/>
            </a:pPr>
            <a:r>
              <a:rPr lang="en-US" sz="1900" dirty="0" smtClean="0"/>
              <a:t>Enter your username in the user id field and your 8 digit PIN + 6 digit </a:t>
            </a:r>
            <a:r>
              <a:rPr lang="en-US" sz="1900" dirty="0" err="1" smtClean="0"/>
              <a:t>tokencode</a:t>
            </a:r>
            <a:r>
              <a:rPr lang="en-US" sz="1900" dirty="0" smtClean="0"/>
              <a:t> in the </a:t>
            </a:r>
            <a:r>
              <a:rPr lang="en-US" sz="1900" dirty="0" err="1" smtClean="0"/>
              <a:t>passcode</a:t>
            </a:r>
            <a:r>
              <a:rPr lang="en-US" sz="1900" dirty="0" smtClean="0"/>
              <a:t> field and click the Log In button</a:t>
            </a:r>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15</a:t>
            </a:fld>
            <a:endParaRPr lang="en-US"/>
          </a:p>
        </p:txBody>
      </p:sp>
    </p:spTree>
    <p:extLst>
      <p:ext uri="{BB962C8B-B14F-4D97-AF65-F5344CB8AC3E}">
        <p14:creationId xmlns="" xmlns:p14="http://schemas.microsoft.com/office/powerpoint/2010/main" val="2129860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mj-lt"/>
              <a:buNone/>
            </a:pPr>
            <a:r>
              <a:rPr lang="en-US" dirty="0" smtClean="0"/>
              <a:t>If there are 3 or more failed login attempts on the tools URL (</a:t>
            </a:r>
            <a:r>
              <a:rPr lang="en-US" dirty="0" smtClean="0">
                <a:hlinkClick r:id="rId3"/>
              </a:rPr>
              <a:t>https://tools.elcompanies.com</a:t>
            </a:r>
            <a:r>
              <a:rPr lang="en-US" dirty="0" smtClean="0"/>
              <a:t>), your RSA account will become locked. If it is locked, contact the ELC online admin </a:t>
            </a:r>
            <a:r>
              <a:rPr lang="en-US" dirty="0" smtClean="0">
                <a:hlinkClick r:id="rId4"/>
              </a:rPr>
              <a:t>elconlineadministration@estee.com</a:t>
            </a:r>
            <a:r>
              <a:rPr lang="en-US" dirty="0" smtClean="0"/>
              <a:t> (9am – 6pm NY ) to put your account in new PIN mode. </a:t>
            </a:r>
          </a:p>
          <a:p>
            <a:pPr>
              <a:buFont typeface="+mj-lt"/>
              <a:buNone/>
            </a:pPr>
            <a:r>
              <a:rPr lang="en-US" dirty="0" smtClean="0"/>
              <a:t>In APAC, you can contact Esther Leung or </a:t>
            </a:r>
            <a:r>
              <a:rPr lang="en-US" dirty="0" err="1" smtClean="0"/>
              <a:t>Quin</a:t>
            </a:r>
            <a:r>
              <a:rPr lang="en-US" dirty="0" smtClean="0"/>
              <a:t> </a:t>
            </a:r>
            <a:r>
              <a:rPr lang="en-US" dirty="0" err="1" smtClean="0"/>
              <a:t>Shing</a:t>
            </a:r>
            <a:r>
              <a:rPr lang="en-US" dirty="0" smtClean="0"/>
              <a:t> to reset your token.</a:t>
            </a:r>
          </a:p>
          <a:p>
            <a:pPr>
              <a:buFont typeface="+mj-lt"/>
              <a:buNone/>
            </a:pPr>
            <a:r>
              <a:rPr lang="en-US" dirty="0" smtClean="0"/>
              <a:t>In UK, you can contact Mark </a:t>
            </a:r>
            <a:r>
              <a:rPr lang="en-US" dirty="0" err="1" smtClean="0"/>
              <a:t>Lapicki</a:t>
            </a:r>
            <a:r>
              <a:rPr lang="en-US" dirty="0" smtClean="0"/>
              <a:t> to reset your token.</a:t>
            </a:r>
          </a:p>
          <a:p>
            <a:pPr>
              <a:buFont typeface="+mj-lt"/>
              <a:buNone/>
            </a:pPr>
            <a:r>
              <a:rPr lang="en-US" dirty="0" smtClean="0"/>
              <a:t>In EMEA, you can contact Mark Woods to reset your token.</a:t>
            </a:r>
          </a:p>
          <a:p>
            <a:pPr>
              <a:buFont typeface="+mj-lt"/>
              <a:buNone/>
            </a:pPr>
            <a:endParaRPr lang="en-US" dirty="0" smtClean="0"/>
          </a:p>
          <a:p>
            <a:pPr>
              <a:buFont typeface="+mj-lt"/>
              <a:buNone/>
            </a:pPr>
            <a:r>
              <a:rPr lang="en-US" dirty="0" smtClean="0"/>
              <a:t>Once that’s done:</a:t>
            </a:r>
            <a:br>
              <a:rPr lang="en-US" dirty="0" smtClean="0"/>
            </a:br>
            <a:endParaRPr lang="en-US" dirty="0" smtClean="0">
              <a:solidFill>
                <a:srgbClr val="FF0000"/>
              </a:solidFill>
            </a:endParaRPr>
          </a:p>
          <a:p>
            <a:pPr>
              <a:buFont typeface="+mj-lt"/>
              <a:buAutoNum type="arabicPeriod"/>
            </a:pPr>
            <a:r>
              <a:rPr lang="en-US" dirty="0" smtClean="0"/>
              <a:t>Go to </a:t>
            </a:r>
            <a:r>
              <a:rPr lang="en-US" dirty="0" smtClean="0">
                <a:hlinkClick r:id="rId3"/>
              </a:rPr>
              <a:t>https://tools.elcompanies.com/</a:t>
            </a:r>
            <a:r>
              <a:rPr lang="en-US" dirty="0" smtClean="0"/>
              <a:t/>
            </a:r>
            <a:br>
              <a:rPr lang="en-US" dirty="0" smtClean="0"/>
            </a:br>
            <a:endParaRPr lang="en-US" dirty="0" smtClean="0"/>
          </a:p>
          <a:p>
            <a:pPr>
              <a:buFont typeface="+mj-lt"/>
              <a:buAutoNum type="arabicPeriod"/>
            </a:pPr>
            <a:r>
              <a:rPr lang="en-US" dirty="0" smtClean="0"/>
              <a:t>Enter your username in the user ID field</a:t>
            </a:r>
            <a:br>
              <a:rPr lang="en-US" dirty="0" smtClean="0"/>
            </a:br>
            <a:endParaRPr lang="en-US" dirty="0" smtClean="0"/>
          </a:p>
          <a:p>
            <a:pPr>
              <a:buFont typeface="+mj-lt"/>
              <a:buAutoNum type="arabicPeriod"/>
            </a:pPr>
            <a:r>
              <a:rPr lang="en-US" dirty="0" smtClean="0"/>
              <a:t>Enter just the 6 digit token code displayed on your ELC Online RSA token</a:t>
            </a:r>
            <a:br>
              <a:rPr lang="en-US" dirty="0" smtClean="0"/>
            </a:br>
            <a:endParaRPr lang="en-US" dirty="0" smtClean="0"/>
          </a:p>
          <a:p>
            <a:pPr>
              <a:buFont typeface="+mj-lt"/>
              <a:buAutoNum type="arabicPeriod"/>
            </a:pPr>
            <a:r>
              <a:rPr lang="en-US" dirty="0" smtClean="0"/>
              <a:t>Click log in button</a:t>
            </a:r>
            <a:br>
              <a:rPr lang="en-US" dirty="0" smtClean="0"/>
            </a:br>
            <a:endParaRPr lang="en-US" dirty="0" smtClean="0"/>
          </a:p>
          <a:p>
            <a:pPr>
              <a:buFont typeface="+mj-lt"/>
              <a:buAutoNum type="arabicPeriod"/>
            </a:pPr>
            <a:r>
              <a:rPr lang="en-US" dirty="0" smtClean="0"/>
              <a:t>Follow directions on the screens to create a new PIN. </a:t>
            </a:r>
          </a:p>
        </p:txBody>
      </p:sp>
      <p:sp>
        <p:nvSpPr>
          <p:cNvPr id="4" name="Slide Number Placeholder 3"/>
          <p:cNvSpPr>
            <a:spLocks noGrp="1"/>
          </p:cNvSpPr>
          <p:nvPr>
            <p:ph type="sldNum" sz="quarter" idx="10"/>
          </p:nvPr>
        </p:nvSpPr>
        <p:spPr/>
        <p:txBody>
          <a:bodyPr/>
          <a:lstStyle/>
          <a:p>
            <a:fld id="{1522C527-837C-42D9-82D2-86060484E13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need to set a new PIN because you can’t remember yours, you will still need to contact the ELC online admin </a:t>
            </a:r>
            <a:r>
              <a:rPr lang="en-US" dirty="0" smtClean="0">
                <a:hlinkClick r:id="rId3"/>
              </a:rPr>
              <a:t>elconlineadministration@estee.com</a:t>
            </a:r>
            <a:r>
              <a:rPr lang="en-US" dirty="0" smtClean="0"/>
              <a:t> (9am – 6pm NY) to put your account in new PIN mode. </a:t>
            </a:r>
          </a:p>
          <a:p>
            <a:pPr>
              <a:buFont typeface="+mj-lt"/>
              <a:buNone/>
            </a:pPr>
            <a:r>
              <a:rPr lang="en-US" dirty="0" smtClean="0"/>
              <a:t>In APAC, you can contact Esther Leung or </a:t>
            </a:r>
            <a:r>
              <a:rPr lang="en-US" dirty="0" err="1" smtClean="0"/>
              <a:t>Quin</a:t>
            </a:r>
            <a:r>
              <a:rPr lang="en-US" dirty="0" smtClean="0"/>
              <a:t> </a:t>
            </a:r>
            <a:r>
              <a:rPr lang="en-US" dirty="0" err="1" smtClean="0"/>
              <a:t>Shing</a:t>
            </a:r>
            <a:r>
              <a:rPr lang="en-US" dirty="0" smtClean="0"/>
              <a:t> to reset your token.</a:t>
            </a:r>
          </a:p>
          <a:p>
            <a:pPr>
              <a:buFont typeface="+mj-lt"/>
              <a:buNone/>
            </a:pPr>
            <a:r>
              <a:rPr lang="en-US" dirty="0" smtClean="0"/>
              <a:t>In UK, you can contact Mark </a:t>
            </a:r>
            <a:r>
              <a:rPr lang="en-US" dirty="0" err="1" smtClean="0"/>
              <a:t>Lapicki</a:t>
            </a:r>
            <a:r>
              <a:rPr lang="en-US" dirty="0" smtClean="0"/>
              <a:t> to reset your token.</a:t>
            </a:r>
          </a:p>
          <a:p>
            <a:pPr>
              <a:buFont typeface="+mj-lt"/>
              <a:buNone/>
            </a:pPr>
            <a:r>
              <a:rPr lang="en-US" dirty="0" smtClean="0"/>
              <a:t>In EMEA, you can contact Mark Woods to reset your token.</a:t>
            </a:r>
          </a:p>
          <a:p>
            <a:endParaRPr lang="en-US" dirty="0" smtClean="0"/>
          </a:p>
          <a:p>
            <a:r>
              <a:rPr lang="en-US" dirty="0" smtClean="0"/>
              <a:t>Once that’s done:</a:t>
            </a:r>
          </a:p>
          <a:p>
            <a:endParaRPr lang="en-US" dirty="0" smtClean="0"/>
          </a:p>
          <a:p>
            <a:pPr>
              <a:buFont typeface="+mj-lt"/>
              <a:buAutoNum type="arabicPeriod"/>
            </a:pPr>
            <a:r>
              <a:rPr lang="en-US" dirty="0" smtClean="0"/>
              <a:t>Go to </a:t>
            </a:r>
            <a:r>
              <a:rPr lang="en-US" dirty="0" smtClean="0">
                <a:hlinkClick r:id="rId4"/>
              </a:rPr>
              <a:t>https://tools.elcompanies.com/</a:t>
            </a:r>
            <a:endParaRPr lang="en-US" dirty="0" smtClean="0"/>
          </a:p>
          <a:p>
            <a:pPr>
              <a:buFont typeface="+mj-lt"/>
              <a:buAutoNum type="arabicPeriod"/>
            </a:pPr>
            <a:endParaRPr lang="en-US" dirty="0" smtClean="0"/>
          </a:p>
          <a:p>
            <a:pPr>
              <a:buFont typeface="+mj-lt"/>
              <a:buAutoNum type="arabicPeriod"/>
            </a:pPr>
            <a:r>
              <a:rPr lang="en-US" dirty="0" smtClean="0"/>
              <a:t>Enter your username in the user ID field</a:t>
            </a:r>
          </a:p>
          <a:p>
            <a:pPr>
              <a:buFont typeface="+mj-lt"/>
              <a:buAutoNum type="arabicPeriod"/>
            </a:pPr>
            <a:endParaRPr lang="en-US" dirty="0" smtClean="0"/>
          </a:p>
          <a:p>
            <a:pPr>
              <a:buFont typeface="+mj-lt"/>
              <a:buAutoNum type="arabicPeriod"/>
            </a:pPr>
            <a:r>
              <a:rPr lang="en-US" dirty="0" smtClean="0"/>
              <a:t>Enter just the 6 digit token code displayed on your ELC Online RSA token</a:t>
            </a:r>
          </a:p>
          <a:p>
            <a:pPr>
              <a:buFont typeface="+mj-lt"/>
              <a:buAutoNum type="arabicPeriod"/>
            </a:pPr>
            <a:endParaRPr lang="en-US" dirty="0" smtClean="0"/>
          </a:p>
          <a:p>
            <a:pPr>
              <a:buFont typeface="+mj-lt"/>
              <a:buAutoNum type="arabicPeriod"/>
            </a:pPr>
            <a:r>
              <a:rPr lang="en-US" dirty="0" smtClean="0"/>
              <a:t>Click log in button</a:t>
            </a:r>
          </a:p>
          <a:p>
            <a:pPr>
              <a:buFont typeface="+mj-lt"/>
              <a:buAutoNum type="arabicPeriod"/>
            </a:pPr>
            <a:endParaRPr lang="en-US" dirty="0" smtClean="0"/>
          </a:p>
          <a:p>
            <a:pPr>
              <a:buFont typeface="+mj-lt"/>
              <a:buAutoNum type="arabicPeriod"/>
            </a:pPr>
            <a:r>
              <a:rPr lang="en-US" dirty="0" smtClean="0"/>
              <a:t>Follow directions on the screens to create a new PIN. </a:t>
            </a:r>
          </a:p>
        </p:txBody>
      </p:sp>
      <p:sp>
        <p:nvSpPr>
          <p:cNvPr id="4" name="Slide Number Placeholder 3"/>
          <p:cNvSpPr>
            <a:spLocks noGrp="1"/>
          </p:cNvSpPr>
          <p:nvPr>
            <p:ph type="sldNum" sz="quarter" idx="10"/>
          </p:nvPr>
        </p:nvSpPr>
        <p:spPr/>
        <p:txBody>
          <a:bodyPr/>
          <a:lstStyle/>
          <a:p>
            <a:fld id="{1522C527-837C-42D9-82D2-86060484E132}"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55690" indent="-355690" defTabSz="948507">
              <a:spcBef>
                <a:spcPct val="20000"/>
              </a:spcBef>
              <a:defRPr/>
            </a:pPr>
            <a:r>
              <a:rPr lang="en-US" sz="2100" dirty="0" smtClean="0">
                <a:latin typeface="Calibri" pitchFamily="34" charset="0"/>
                <a:cs typeface="Arial" pitchFamily="34" charset="0"/>
              </a:rPr>
              <a:t>Since it’s the newest topic, let’s start with editing content and code in </a:t>
            </a:r>
            <a:r>
              <a:rPr lang="en-US" sz="2100" dirty="0" err="1" smtClean="0">
                <a:latin typeface="Calibri" pitchFamily="34" charset="0"/>
                <a:cs typeface="Arial" pitchFamily="34" charset="0"/>
              </a:rPr>
              <a:t>Drupal</a:t>
            </a:r>
            <a:r>
              <a:rPr lang="en-US" sz="2100" dirty="0" smtClean="0">
                <a:latin typeface="Calibri" pitchFamily="34" charset="0"/>
                <a:cs typeface="Arial" pitchFamily="34" charset="0"/>
              </a:rPr>
              <a:t>.</a:t>
            </a:r>
          </a:p>
        </p:txBody>
      </p:sp>
      <p:sp>
        <p:nvSpPr>
          <p:cNvPr id="4" name="Slide Number Placeholder 3"/>
          <p:cNvSpPr>
            <a:spLocks noGrp="1"/>
          </p:cNvSpPr>
          <p:nvPr>
            <p:ph type="sldNum" sz="quarter" idx="10"/>
          </p:nvPr>
        </p:nvSpPr>
        <p:spPr/>
        <p:txBody>
          <a:bodyPr/>
          <a:lstStyle/>
          <a:p>
            <a:fld id="{1522C527-837C-42D9-82D2-86060484E132}"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use</a:t>
            </a:r>
            <a:r>
              <a:rPr lang="en-US" baseline="0" dirty="0" smtClean="0"/>
              <a:t> updating the homepage slides as an example of how to edit content in </a:t>
            </a:r>
            <a:r>
              <a:rPr lang="en-US" baseline="0" dirty="0" err="1" smtClean="0"/>
              <a:t>Drupal</a:t>
            </a:r>
            <a:r>
              <a:rPr lang="en-US" baseline="0" dirty="0" smtClean="0"/>
              <a:t>. </a:t>
            </a:r>
          </a:p>
          <a:p>
            <a:endParaRPr lang="en-US" baseline="0" dirty="0" smtClean="0"/>
          </a:p>
          <a:p>
            <a:r>
              <a:rPr lang="en-US" baseline="0" dirty="0" smtClean="0"/>
              <a:t>First, go to the DEV environment to see what content exists currently.</a:t>
            </a:r>
          </a:p>
          <a:p>
            <a:r>
              <a:rPr lang="en-US" dirty="0" smtClean="0">
                <a:hlinkClick r:id="rId3"/>
              </a:rPr>
              <a:t>http://e.cremedelamer.cn.dev.cntel.elcdev.net/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smtClean="0"/>
              <a:t>Reading the deck and providing your answers</a:t>
            </a:r>
            <a:r>
              <a:rPr lang="en-US" baseline="0" dirty="0" smtClean="0"/>
              <a:t> to the questions will help tailor the training to you. Based on your answers, we can focus on areas that need clarification which will make our time together more useful and efficient.</a:t>
            </a:r>
            <a:endParaRPr lang="en-US" dirty="0" smtClean="0"/>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find content you want to edit, you can view the</a:t>
            </a:r>
            <a:r>
              <a:rPr lang="en-US" baseline="0" dirty="0" smtClean="0"/>
              <a:t> site through the CMS and hover over the content you would like to edit and you can take action on </a:t>
            </a:r>
            <a:r>
              <a:rPr lang="en-US" baseline="0" smtClean="0"/>
              <a:t>it immediately.</a:t>
            </a:r>
            <a:endParaRPr lang="en-US"/>
          </a:p>
        </p:txBody>
      </p:sp>
      <p:sp>
        <p:nvSpPr>
          <p:cNvPr id="4" name="Slide Number Placeholder 3"/>
          <p:cNvSpPr>
            <a:spLocks noGrp="1"/>
          </p:cNvSpPr>
          <p:nvPr>
            <p:ph type="sldNum" sz="quarter" idx="10"/>
          </p:nvPr>
        </p:nvSpPr>
        <p:spPr/>
        <p:txBody>
          <a:bodyPr/>
          <a:lstStyle/>
          <a:p>
            <a:fld id="{1522C527-837C-42D9-82D2-86060484E132}"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t>In order to edit the homepage</a:t>
            </a:r>
            <a:r>
              <a:rPr lang="en-US" baseline="0" dirty="0" smtClean="0"/>
              <a:t> slideshow content, we need to login to the site’s production CMS which is </a:t>
            </a:r>
          </a:p>
          <a:p>
            <a:pPr defTabSz="948507">
              <a:defRPr/>
            </a:pPr>
            <a:r>
              <a:rPr lang="en-US" dirty="0" smtClean="0">
                <a:hlinkClick r:id="rId3"/>
              </a:rPr>
              <a:t>https://e.cremedelamer.cn.cms.elcdev.net/user</a:t>
            </a:r>
            <a:endParaRPr lang="en-US" dirty="0" smtClean="0"/>
          </a:p>
          <a:p>
            <a:pPr lvl="0"/>
            <a:endParaRPr lang="en-US" dirty="0" smtClean="0"/>
          </a:p>
          <a:p>
            <a:pPr marL="237127" indent="-237127">
              <a:buAutoNum type="arabicPeriod"/>
            </a:pPr>
            <a:r>
              <a:rPr lang="en-US" dirty="0" smtClean="0"/>
              <a:t>Once you log into the CMS, make sure you are</a:t>
            </a:r>
            <a:r>
              <a:rPr lang="en-US" baseline="0" dirty="0" smtClean="0"/>
              <a:t> in the 'Prod' environment and on the correct site. In this case, La </a:t>
            </a:r>
            <a:r>
              <a:rPr lang="en-US" baseline="0" dirty="0" err="1" smtClean="0"/>
              <a:t>Mer</a:t>
            </a:r>
            <a:r>
              <a:rPr lang="en-US" baseline="0" dirty="0" smtClean="0"/>
              <a:t> China E-Commerce site. In </a:t>
            </a:r>
            <a:r>
              <a:rPr lang="en-US" baseline="0" dirty="0" err="1" smtClean="0"/>
              <a:t>Drupal</a:t>
            </a:r>
            <a:r>
              <a:rPr lang="en-US" baseline="0" dirty="0" smtClean="0"/>
              <a:t>, changes are copied to production first then synced back to other environments on an hourly basis.</a:t>
            </a:r>
          </a:p>
          <a:p>
            <a:pPr marL="237127" indent="-237127">
              <a:buAutoNum type="arabicPeriod"/>
            </a:pPr>
            <a:endParaRPr lang="en-US" baseline="0" dirty="0" smtClean="0"/>
          </a:p>
          <a:p>
            <a:pPr marL="237127" indent="-237127">
              <a:buAutoNum type="arabicPeriod"/>
            </a:pPr>
            <a:r>
              <a:rPr lang="en-US" dirty="0" smtClean="0"/>
              <a:t>Click the ‘Find Content’ link in the CMS</a:t>
            </a:r>
            <a:r>
              <a:rPr lang="en-US" baseline="0" dirty="0" smtClean="0"/>
              <a:t> navigation.</a:t>
            </a:r>
          </a:p>
          <a:p>
            <a:pPr lvl="0"/>
            <a:endParaRPr lang="en-US" dirty="0"/>
          </a:p>
          <a:p>
            <a:r>
              <a:rPr lang="en-US" dirty="0" smtClean="0"/>
              <a:t>3. Enter the</a:t>
            </a:r>
            <a:r>
              <a:rPr lang="en-US" baseline="0" dirty="0" smtClean="0"/>
              <a:t> keyword 'home' to find every piece of content related to the homepage.</a:t>
            </a:r>
          </a:p>
          <a:p>
            <a:endParaRPr lang="en-US" baseline="0" dirty="0" smtClean="0"/>
          </a:p>
          <a:p>
            <a:r>
              <a:rPr lang="en-US" baseline="0" dirty="0" smtClean="0"/>
              <a:t>4. Click filter and you will see content that matches your search below.</a:t>
            </a:r>
            <a:endParaRPr lang="en-US" dirty="0" smtClean="0"/>
          </a:p>
          <a:p>
            <a:pPr lvl="0"/>
            <a:endParaRPr lang="en-US" dirty="0"/>
          </a:p>
          <a:p>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Click the ‘Edit’ link to view the published</a:t>
            </a:r>
            <a:r>
              <a:rPr lang="en-US" baseline="0" dirty="0" smtClean="0"/>
              <a:t> </a:t>
            </a:r>
            <a:r>
              <a:rPr lang="en-US" dirty="0" smtClean="0"/>
              <a:t>content of the page. Because it’s not possible to edit approved,</a:t>
            </a:r>
            <a:r>
              <a:rPr lang="en-US" baseline="0" dirty="0" smtClean="0"/>
              <a:t> </a:t>
            </a:r>
            <a:r>
              <a:rPr lang="en-US" dirty="0" smtClean="0"/>
              <a:t>published, unpublished content, clicking edit</a:t>
            </a:r>
            <a:r>
              <a:rPr lang="en-US" baseline="0" dirty="0" smtClean="0"/>
              <a:t> will automatically create a new DRAFT REVISION of the page.</a:t>
            </a:r>
          </a:p>
          <a:p>
            <a:endParaRPr lang="en-US" baseline="0" dirty="0" smtClean="0"/>
          </a:p>
          <a:p>
            <a:r>
              <a:rPr lang="en-US" baseline="0" dirty="0" smtClean="0"/>
              <a:t>If the content is not approved, published, unpublished (e.g. draft), you can edit that draft revision directly by clicking edit.</a:t>
            </a:r>
          </a:p>
          <a:p>
            <a:endParaRPr lang="en-US" baseline="0" dirty="0" smtClean="0"/>
          </a:p>
          <a:p>
            <a:r>
              <a:rPr lang="en-US" baseline="0" dirty="0" smtClean="0"/>
              <a:t>If you want to make a backup of the draft revision,  click workflow link instead and click 'COPY TO NEW DRAFT'</a:t>
            </a:r>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first thing you should do before you edit</a:t>
            </a:r>
            <a:r>
              <a:rPr lang="en-US" baseline="0" dirty="0" smtClean="0"/>
              <a:t> any content is to name your REVISION. In this case, I clicked to ‘Edit' a published piece of content so it created a DRAFT REVISION that has the old revision name. You must change the revision tag name before editing content.</a:t>
            </a:r>
          </a:p>
          <a:p>
            <a:endParaRPr lang="en-US" baseline="0" dirty="0" smtClean="0"/>
          </a:p>
          <a:p>
            <a:r>
              <a:rPr lang="en-US" baseline="0" dirty="0" smtClean="0"/>
              <a:t>To do this, just enter a new name in the revision tag field and then click the 'Save &amp; Continue Editing' button.</a:t>
            </a:r>
          </a:p>
          <a:p>
            <a:endParaRPr lang="en-US" baseline="0" dirty="0" smtClean="0"/>
          </a:p>
          <a:p>
            <a:r>
              <a:rPr lang="en-US" baseline="0" dirty="0" smtClean="0"/>
              <a:t>It’s best practice to name revision tags according to this guideline. You can include spaces in your revision tag names.</a:t>
            </a:r>
          </a:p>
          <a:p>
            <a:r>
              <a:rPr lang="en-US" baseline="0" dirty="0" smtClean="0"/>
              <a:t>YYYY MONTH Description</a:t>
            </a:r>
          </a:p>
          <a:p>
            <a:endParaRPr lang="en-US" baseline="0" dirty="0" smtClean="0"/>
          </a:p>
          <a:p>
            <a:r>
              <a:rPr lang="en-US" baseline="0" dirty="0" smtClean="0"/>
              <a:t>Here are some examples:</a:t>
            </a:r>
          </a:p>
          <a:p>
            <a:r>
              <a:rPr lang="en-US" baseline="0" dirty="0" smtClean="0"/>
              <a:t>2013 October </a:t>
            </a:r>
            <a:r>
              <a:rPr lang="en-US" baseline="0" dirty="0" err="1" smtClean="0"/>
              <a:t>Serum_Refresh</a:t>
            </a:r>
            <a:endParaRPr lang="en-US" baseline="0" dirty="0" smtClean="0"/>
          </a:p>
          <a:p>
            <a:pPr defTabSz="948507">
              <a:defRPr/>
            </a:pPr>
            <a:r>
              <a:rPr lang="en-US" baseline="0" dirty="0" smtClean="0"/>
              <a:t>2013 October 4 Serum Refresh</a:t>
            </a:r>
          </a:p>
          <a:p>
            <a:pPr defTabSz="948507">
              <a:defRPr/>
            </a:pPr>
            <a:r>
              <a:rPr lang="en-US" baseline="0" dirty="0" smtClean="0"/>
              <a:t>2013 November Holiday Refresh</a:t>
            </a:r>
          </a:p>
          <a:p>
            <a:pPr defTabSz="948507">
              <a:defRPr/>
            </a:pPr>
            <a:r>
              <a:rPr lang="en-US" baseline="0" dirty="0" smtClean="0"/>
              <a:t>2013 December </a:t>
            </a:r>
            <a:r>
              <a:rPr lang="en-US" baseline="0" dirty="0" err="1" smtClean="0"/>
              <a:t>VideoAdditions</a:t>
            </a:r>
            <a:endParaRPr lang="en-US" baseline="0" dirty="0" smtClean="0"/>
          </a:p>
          <a:p>
            <a:pPr defTabSz="948507">
              <a:defRPr/>
            </a:pPr>
            <a:endParaRPr lang="en-US" baseline="0" dirty="0" smtClean="0"/>
          </a:p>
          <a:p>
            <a:pPr defTabSz="948507">
              <a:defRPr/>
            </a:pPr>
            <a:r>
              <a:rPr lang="en-US" dirty="0" smtClean="0"/>
              <a:t>If</a:t>
            </a:r>
            <a:r>
              <a:rPr lang="en-US" baseline="0" dirty="0" smtClean="0"/>
              <a:t> you name all the content for a site refresh with the same name, it makes it much easier to track, review, approve and publish content together. For example, if you need to make changes to the homepage, what’s new and MPP for your holiday refresh, name all the revision tags for each piece of content the same thing. For example:</a:t>
            </a:r>
          </a:p>
          <a:p>
            <a:pPr defTabSz="948507">
              <a:defRPr/>
            </a:pPr>
            <a:endParaRPr lang="en-US" baseline="0" dirty="0" smtClean="0"/>
          </a:p>
          <a:p>
            <a:pPr defTabSz="948507">
              <a:defRPr/>
            </a:pPr>
            <a:r>
              <a:rPr lang="en-US" baseline="0" dirty="0" smtClean="0"/>
              <a:t>Home – revision tag is ‘2013 November Holiday Refresh’</a:t>
            </a:r>
          </a:p>
          <a:p>
            <a:pPr defTabSz="948507">
              <a:defRPr/>
            </a:pPr>
            <a:r>
              <a:rPr lang="en-US" baseline="0" dirty="0" smtClean="0"/>
              <a:t>What’s New – revision tag is ‘2013 November Holiday Refresh’</a:t>
            </a:r>
          </a:p>
          <a:p>
            <a:pPr defTabSz="948507">
              <a:defRPr/>
            </a:pPr>
            <a:r>
              <a:rPr lang="en-US" baseline="0" dirty="0" smtClean="0"/>
              <a:t>MPP All products – revision tag is ‘2013 November Holiday Refresh’</a:t>
            </a:r>
          </a:p>
          <a:p>
            <a:pPr defTabSz="948507">
              <a:defRPr/>
            </a:pPr>
            <a:endParaRPr lang="en-US" dirty="0" smtClean="0"/>
          </a:p>
          <a:p>
            <a:pPr defTabSz="948507">
              <a:defRPr/>
            </a:pP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a:t>
            </a:r>
            <a:r>
              <a:rPr lang="en-US" baseline="0" dirty="0" smtClean="0"/>
              <a:t> the page, y</a:t>
            </a:r>
            <a:r>
              <a:rPr lang="en-US" dirty="0" smtClean="0"/>
              <a:t>ou will see </a:t>
            </a:r>
            <a:r>
              <a:rPr lang="en-US" baseline="0" dirty="0" smtClean="0"/>
              <a:t>a list of content. Each link represents one slide in the homepage rotation.</a:t>
            </a:r>
          </a:p>
          <a:p>
            <a:endParaRPr lang="en-US" baseline="0" dirty="0" smtClean="0"/>
          </a:p>
          <a:p>
            <a:r>
              <a:rPr lang="en-US" baseline="0" dirty="0" smtClean="0"/>
              <a:t>Click on the title of each item to expand/collapse and see more details and edit the content of each slide.</a:t>
            </a:r>
          </a:p>
          <a:p>
            <a:endParaRPr lang="en-US" baseline="0" dirty="0" smtClean="0"/>
          </a:p>
          <a:p>
            <a:r>
              <a:rPr lang="en-US" baseline="0" dirty="0" smtClean="0"/>
              <a:t>You will also see the Formatter for the content at the bottom of the page. This is the template arranges how the slides are rotated.</a:t>
            </a:r>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you expand each slide content, you can edit the following for each slide.</a:t>
            </a:r>
          </a:p>
          <a:p>
            <a:endParaRPr lang="en-US" dirty="0" smtClean="0"/>
          </a:p>
          <a:p>
            <a:pPr marL="237127" indent="-237127">
              <a:buAutoNum type="arabicParenR"/>
            </a:pPr>
            <a:r>
              <a:rPr lang="en-US" dirty="0" smtClean="0"/>
              <a:t>Layout – this dropdown provides all potential layouts for the single slide. Please note the dropdown shows all pages, so look for a similarly named layout. For example, all slide layouts start with 'Homepage…' When you select a different layout, the content you can edit refreshes below.</a:t>
            </a:r>
          </a:p>
          <a:p>
            <a:pPr marL="237127" indent="-237127">
              <a:buAutoNum type="arabicParenR"/>
            </a:pPr>
            <a:endParaRPr lang="en-US" dirty="0" smtClean="0"/>
          </a:p>
          <a:p>
            <a:pPr marL="237127" indent="-237127">
              <a:buAutoNum type="arabicParenR"/>
            </a:pPr>
            <a:r>
              <a:rPr lang="en-US" dirty="0" smtClean="0"/>
              <a:t>In this example, the slide is 'basic' and just has a background image that can be aligned vertically. </a:t>
            </a:r>
          </a:p>
          <a:p>
            <a:pPr marL="237127" indent="-237127"/>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order to change and update media assets (such as images, videos, or PDFs) you’ll need to use Alfresco (our replacement for </a:t>
            </a:r>
            <a:r>
              <a:rPr lang="en-US" dirty="0" err="1" smtClean="0"/>
              <a:t>WebDav</a:t>
            </a:r>
            <a:r>
              <a:rPr lang="en-US" dirty="0" smtClean="0"/>
              <a:t>)</a:t>
            </a:r>
            <a:r>
              <a:rPr lang="en-US" dirty="0"/>
              <a:t>. Content created in Drupal by Producers or by Engineers both use Alfresco, and can be managed in two </a:t>
            </a:r>
            <a:r>
              <a:rPr lang="en-US" dirty="0" smtClean="0"/>
              <a:t>locations:</a:t>
            </a:r>
          </a:p>
          <a:p>
            <a:endParaRPr lang="en-US" dirty="0"/>
          </a:p>
          <a:p>
            <a:pPr marL="237127" indent="-237127"/>
            <a:r>
              <a:rPr lang="en-US" dirty="0" smtClean="0"/>
              <a:t>The </a:t>
            </a:r>
            <a:r>
              <a:rPr lang="en-US" dirty="0"/>
              <a:t>Drupal </a:t>
            </a:r>
            <a:r>
              <a:rPr lang="en-US" dirty="0" smtClean="0"/>
              <a:t>CMS </a:t>
            </a:r>
            <a:r>
              <a:rPr lang="en-US" dirty="0"/>
              <a:t>web interface. This is the most common way to access Alfresco for day-to-day updates. </a:t>
            </a:r>
          </a:p>
          <a:p>
            <a:endParaRPr lang="en-US" dirty="0"/>
          </a:p>
          <a:p>
            <a:r>
              <a:rPr lang="en-US" dirty="0" smtClean="0"/>
              <a:t>If you click ‘Select Media’ you’ll be able to browse assets already in Alfresco, or upload a new one directly to Alfresco.</a:t>
            </a:r>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Please note that you’ll need to reset your Alfresco access within the CMS whenever you log in. To reset your Alfresco log-in, you will:</a:t>
            </a:r>
          </a:p>
          <a:p>
            <a:endParaRPr lang="en-US" dirty="0" smtClean="0"/>
          </a:p>
          <a:p>
            <a:pPr marL="237127" indent="-237127">
              <a:buFont typeface="+mj-lt"/>
              <a:buAutoNum type="arabicPeriod"/>
            </a:pPr>
            <a:r>
              <a:rPr lang="en-US" dirty="0"/>
              <a:t>Log into Drupal </a:t>
            </a:r>
            <a:r>
              <a:rPr lang="en-US" dirty="0" smtClean="0"/>
              <a:t>CMS</a:t>
            </a:r>
          </a:p>
          <a:p>
            <a:pPr marL="237127" indent="-237127">
              <a:buFont typeface="+mj-lt"/>
              <a:buAutoNum type="arabicPeriod"/>
            </a:pPr>
            <a:r>
              <a:rPr lang="en-US" dirty="0" smtClean="0"/>
              <a:t>Click </a:t>
            </a:r>
            <a:r>
              <a:rPr lang="en-US" dirty="0"/>
              <a:t>the hello {user login} in CMS admin navigation </a:t>
            </a:r>
            <a:endParaRPr lang="en-US" dirty="0" smtClean="0"/>
          </a:p>
          <a:p>
            <a:pPr marL="237127" indent="-237127">
              <a:buFont typeface="+mj-lt"/>
              <a:buAutoNum type="arabicPeriod"/>
            </a:pPr>
            <a:r>
              <a:rPr lang="en-US" dirty="0" smtClean="0"/>
              <a:t>Click </a:t>
            </a:r>
            <a:r>
              <a:rPr lang="en-US" dirty="0"/>
              <a:t>the Alfresco </a:t>
            </a:r>
            <a:r>
              <a:rPr lang="en-US" dirty="0" smtClean="0"/>
              <a:t>tab</a:t>
            </a:r>
          </a:p>
          <a:p>
            <a:pPr marL="237127" indent="-237127">
              <a:buFont typeface="+mj-lt"/>
              <a:buAutoNum type="arabicPeriod"/>
            </a:pPr>
            <a:r>
              <a:rPr lang="en-US" dirty="0" smtClean="0"/>
              <a:t>Click </a:t>
            </a:r>
            <a:r>
              <a:rPr lang="en-US" dirty="0"/>
              <a:t>the Reset </a:t>
            </a:r>
            <a:r>
              <a:rPr lang="en-US" dirty="0" smtClean="0"/>
              <a:t>button</a:t>
            </a:r>
          </a:p>
          <a:p>
            <a:pPr marL="237127" indent="-237127">
              <a:buFont typeface="+mj-lt"/>
              <a:buAutoNum type="arabicPeriod"/>
            </a:pPr>
            <a:r>
              <a:rPr lang="en-US" dirty="0" smtClean="0"/>
              <a:t>Enter your Alfresco </a:t>
            </a:r>
            <a:r>
              <a:rPr lang="en-US" dirty="0"/>
              <a:t>username + password and click the Reset button </a:t>
            </a:r>
          </a:p>
          <a:p>
            <a:endParaRPr lang="en-US" dirty="0"/>
          </a:p>
          <a:p>
            <a:r>
              <a:rPr lang="en-US" dirty="0" smtClean="0"/>
              <a:t>This reset is a temporary fix and you will not have to do this in the future. Until then, please remember to go through this process whenever you log in to the CMS.</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Rich </a:t>
            </a:r>
            <a:r>
              <a:rPr lang="en-US" dirty="0" smtClean="0"/>
              <a:t>Text option allows you </a:t>
            </a:r>
            <a:r>
              <a:rPr lang="en-US" dirty="0"/>
              <a:t>to edit content with a </a:t>
            </a:r>
            <a:r>
              <a:rPr lang="en-US" dirty="0" smtClean="0"/>
              <a:t>Rich Text Editor. The Rich Text Editor includes </a:t>
            </a:r>
            <a:r>
              <a:rPr lang="en-US" dirty="0"/>
              <a:t>buttons for embedding images and products, formatting text, mapping images, and inserting </a:t>
            </a:r>
            <a:r>
              <a:rPr lang="en-US" dirty="0" smtClean="0"/>
              <a:t>links. </a:t>
            </a:r>
          </a:p>
          <a:p>
            <a:endParaRPr lang="en-US" dirty="0" smtClean="0"/>
          </a:p>
          <a:p>
            <a:r>
              <a:rPr lang="en-US" dirty="0" smtClean="0"/>
              <a:t>Please note that it’s best practice NOT to hard code any images or links into this window. Images or links should be separate input fields in the template itself so it can be more easily re-used.</a:t>
            </a:r>
          </a:p>
          <a:p>
            <a:endParaRPr lang="en-US" dirty="0"/>
          </a:p>
          <a:p>
            <a:r>
              <a:rPr lang="en-US" dirty="0" smtClean="0"/>
              <a:t>You can also edit in full-screen by clicking the last button on the second row of the Rich Text</a:t>
            </a:r>
            <a:r>
              <a:rPr lang="en-US" baseline="0" dirty="0" smtClean="0"/>
              <a:t> Editor.</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updating your specific content, you must take the following steps before you should publish it:</a:t>
            </a:r>
          </a:p>
          <a:p>
            <a:endParaRPr lang="en-US" dirty="0" smtClean="0"/>
          </a:p>
          <a:p>
            <a:pPr marL="237127" indent="-237127">
              <a:buFont typeface="+mj-lt"/>
              <a:buAutoNum type="arabicPeriod"/>
            </a:pPr>
            <a:r>
              <a:rPr lang="en-US" dirty="0" smtClean="0"/>
              <a:t>Click the ‘Save &amp; Preview button’ at the bottom of the page</a:t>
            </a:r>
          </a:p>
          <a:p>
            <a:pPr marL="237127" indent="-237127">
              <a:buFont typeface="+mj-lt"/>
              <a:buAutoNum type="arabicPeriod"/>
            </a:pPr>
            <a:endParaRPr lang="en-US" dirty="0" smtClean="0"/>
          </a:p>
          <a:p>
            <a:pPr marL="237127" indent="-237127">
              <a:buFont typeface="+mj-lt"/>
              <a:buAutoNum type="arabicPeriod"/>
            </a:pPr>
            <a:r>
              <a:rPr lang="en-US" dirty="0" smtClean="0"/>
              <a:t>This will display</a:t>
            </a:r>
            <a:r>
              <a:rPr lang="en-US" baseline="0" dirty="0" smtClean="0"/>
              <a:t> a preview of your changes in the same window.</a:t>
            </a:r>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smtClean="0"/>
              <a:t>Please submit any questions or comments you have during the training into the </a:t>
            </a:r>
            <a:r>
              <a:rPr lang="en-US" dirty="0" err="1" smtClean="0"/>
              <a:t>GoToMeeting</a:t>
            </a:r>
            <a:r>
              <a:rPr lang="en-US" dirty="0" smtClean="0"/>
              <a:t> Chat area. </a:t>
            </a:r>
            <a:r>
              <a:rPr lang="en-US" dirty="0" smtClean="0">
                <a:cs typeface="Aharoni" pitchFamily="2" charset="-79"/>
              </a:rPr>
              <a:t>A recap of questions and answers will be sent within a day of training to everyone in the session.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t>Click ‘Revision’ </a:t>
            </a:r>
            <a:r>
              <a:rPr lang="en-US" dirty="0"/>
              <a:t>in the </a:t>
            </a:r>
            <a:r>
              <a:rPr lang="en-US" dirty="0" smtClean="0"/>
              <a:t>CMS navigation. </a:t>
            </a:r>
          </a:p>
          <a:p>
            <a:pPr lvl="0"/>
            <a:endParaRPr lang="en-US" dirty="0" smtClean="0"/>
          </a:p>
          <a:p>
            <a:pPr lvl="0"/>
            <a:r>
              <a:rPr lang="en-US" dirty="0" smtClean="0"/>
              <a:t>The list of revisions are ordered by last</a:t>
            </a:r>
            <a:r>
              <a:rPr lang="en-US" baseline="0" dirty="0" smtClean="0"/>
              <a:t> updated, so the last revision that was made will appear in the list first.</a:t>
            </a:r>
            <a:endParaRPr lang="en-US" dirty="0" smtClean="0"/>
          </a:p>
          <a:p>
            <a:pPr lvl="0"/>
            <a:endParaRPr lang="en-US" dirty="0"/>
          </a:p>
          <a:p>
            <a:r>
              <a:rPr lang="en-US" dirty="0" smtClean="0"/>
              <a:t>Select your revision </a:t>
            </a:r>
            <a:r>
              <a:rPr lang="en-US" dirty="0"/>
              <a:t>tag from the dropdown list. This list includes the most recently created revision </a:t>
            </a:r>
            <a:r>
              <a:rPr lang="en-US" dirty="0" smtClean="0"/>
              <a:t>tags.</a:t>
            </a:r>
          </a:p>
          <a:p>
            <a:endParaRPr lang="en-US" dirty="0"/>
          </a:p>
          <a:p>
            <a:r>
              <a:rPr lang="en-US" dirty="0" smtClean="0"/>
              <a:t>Everything tagged with this revision tag will show up on this version of the site. This is the best way to review your work before publishing it. </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t>After reviewing your work by revision tag, click “Find Content” tab to find your content. Next to the content, click the 'Workflow' tab to get to the screen where you can approve changes.</a:t>
            </a:r>
          </a:p>
          <a:p>
            <a:pPr lvl="0"/>
            <a:endParaRPr lang="en-US" dirty="0" smtClean="0"/>
          </a:p>
          <a:p>
            <a:pPr lvl="0"/>
            <a:r>
              <a:rPr lang="en-US" dirty="0" smtClean="0"/>
              <a:t> Click the ‘Approve’ link of the workflow page to view the update status page.</a:t>
            </a:r>
          </a:p>
          <a:p>
            <a:pPr lvl="0"/>
            <a:endParaRPr lang="en-US" dirty="0" smtClean="0"/>
          </a:p>
          <a:p>
            <a:pPr lvl="0"/>
            <a:r>
              <a:rPr lang="en-US" dirty="0" smtClean="0"/>
              <a:t>Please note that you can currently only action upon one piece of content at once. The ability to act on multiple pieces of content by the end of FY14 Q3.</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t>Input your comments and then click the ‘Update state’ button.</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t>Click the ‘Publish’ link.</a:t>
            </a:r>
          </a:p>
          <a:p>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8507">
              <a:defRPr/>
            </a:pPr>
            <a:r>
              <a:rPr lang="en-US" dirty="0" smtClean="0"/>
              <a:t>Input your comments and click the ‘Update state’ button to publish. It will take up to ten minutes for your updated content to appear production and up to an hour to appear on eng, dev and stage.</a:t>
            </a:r>
          </a:p>
          <a:p>
            <a:pPr defTabSz="948507">
              <a:defRPr/>
            </a:pPr>
            <a:endParaRPr lang="en-US" dirty="0" smtClean="0"/>
          </a:p>
          <a:p>
            <a:pPr defTabSz="948507">
              <a:defRPr/>
            </a:pPr>
            <a:r>
              <a:rPr lang="en-US" dirty="0" smtClean="0"/>
              <a:t>You will need to repeat this process to publish each update.</a:t>
            </a:r>
          </a:p>
          <a:p>
            <a:pPr lvl="0"/>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It’s necessary for content editors to know and practice the </a:t>
            </a:r>
            <a:r>
              <a:rPr lang="en-US" baseline="0" dirty="0" err="1" smtClean="0"/>
              <a:t>Drupal</a:t>
            </a:r>
            <a:r>
              <a:rPr lang="en-US" baseline="0" dirty="0" smtClean="0"/>
              <a:t> CONTENT workflow, It’s also necessary for engineers as well since code can only be viewed if it is used in content. More on that process in the TEMPLATE CODE workflow.</a:t>
            </a:r>
          </a:p>
          <a:p>
            <a:endParaRPr lang="en-US" baseline="0" dirty="0" smtClean="0"/>
          </a:p>
          <a:p>
            <a:r>
              <a:rPr lang="en-US" baseline="0" dirty="0" smtClean="0"/>
              <a:t>First thing you need to know is that when you want to test changes to content, you do NOT COPY content. Copying (cloning content) will remove all links to other content such as global header, footer etc. If you want to test making changes to content, create a REVISION of the DRAFT you are working on. We will demonstrate this later.</a:t>
            </a:r>
            <a:br>
              <a:rPr lang="en-US" baseline="0" dirty="0" smtClean="0"/>
            </a:br>
            <a:endParaRPr lang="en-US" baseline="0" dirty="0" smtClean="0"/>
          </a:p>
          <a:p>
            <a:r>
              <a:rPr lang="en-US" baseline="0" dirty="0" smtClean="0"/>
              <a:t>All </a:t>
            </a:r>
            <a:r>
              <a:rPr lang="en-US" baseline="0" dirty="0" err="1" smtClean="0"/>
              <a:t>Drupal</a:t>
            </a:r>
            <a:r>
              <a:rPr lang="en-US" baseline="0" dirty="0" smtClean="0"/>
              <a:t> content goes through a specific workflow. </a:t>
            </a:r>
            <a:r>
              <a:rPr lang="en-US" baseline="0" dirty="0" err="1" smtClean="0"/>
              <a:t>Drupal</a:t>
            </a:r>
            <a:r>
              <a:rPr lang="en-US" baseline="0" dirty="0" smtClean="0"/>
              <a:t> CONTENT workflow starts by creating a </a:t>
            </a:r>
            <a:r>
              <a:rPr lang="en-US" dirty="0" smtClean="0"/>
              <a:t>draft</a:t>
            </a:r>
            <a:r>
              <a:rPr lang="en-US" baseline="0" dirty="0" smtClean="0"/>
              <a:t> revision</a:t>
            </a:r>
            <a:r>
              <a:rPr lang="en-US" dirty="0" smtClean="0"/>
              <a:t>, then</a:t>
            </a:r>
            <a:r>
              <a:rPr lang="en-US" baseline="0" dirty="0" smtClean="0"/>
              <a:t> approving</a:t>
            </a:r>
            <a:r>
              <a:rPr lang="en-US" dirty="0" smtClean="0"/>
              <a:t> the revision, then publishing the revision to</a:t>
            </a:r>
            <a:r>
              <a:rPr lang="en-US" baseline="0" dirty="0" smtClean="0"/>
              <a:t> the live site. This content workflow is managed on the workflow</a:t>
            </a:r>
            <a:r>
              <a:rPr lang="en-US" dirty="0" smtClean="0"/>
              <a:t> tab within </a:t>
            </a:r>
            <a:r>
              <a:rPr lang="en-US" dirty="0" err="1" smtClean="0"/>
              <a:t>DrupalGem</a:t>
            </a:r>
            <a:r>
              <a:rPr lang="en-US" dirty="0" smtClean="0"/>
              <a:t>.</a:t>
            </a:r>
          </a:p>
          <a:p>
            <a:endParaRPr lang="en-US" dirty="0" smtClean="0"/>
          </a:p>
          <a:p>
            <a:r>
              <a:rPr lang="en-US" dirty="0" smtClean="0"/>
              <a:t>For example, a brand may need the ‘What’s New?’ page updated. Following the workflow, the</a:t>
            </a:r>
            <a:r>
              <a:rPr lang="en-US" baseline="0" dirty="0" smtClean="0"/>
              <a:t> editor </a:t>
            </a:r>
            <a:r>
              <a:rPr lang="en-US" dirty="0" smtClean="0"/>
              <a:t>would create a new draft revision in </a:t>
            </a:r>
            <a:r>
              <a:rPr lang="en-US" dirty="0" err="1" smtClean="0"/>
              <a:t>DrupalGem</a:t>
            </a:r>
            <a:r>
              <a:rPr lang="en-US" dirty="0" smtClean="0"/>
              <a:t>, the business team would approve the draft</a:t>
            </a:r>
            <a:r>
              <a:rPr lang="en-US" baseline="0" dirty="0" smtClean="0"/>
              <a:t> revision by revision tag </a:t>
            </a:r>
            <a:r>
              <a:rPr lang="en-US" dirty="0" smtClean="0"/>
              <a:t>(either by marking it as approved in the CMS or letting the Agency team know), and then the content publisher</a:t>
            </a:r>
            <a:r>
              <a:rPr lang="en-US" baseline="0" dirty="0" smtClean="0"/>
              <a:t> </a:t>
            </a:r>
            <a:r>
              <a:rPr lang="en-US" dirty="0" smtClean="0"/>
              <a:t>would publish it to the live site.</a:t>
            </a:r>
          </a:p>
          <a:p>
            <a:endParaRPr lang="en-US" dirty="0" smtClean="0"/>
          </a:p>
          <a:p>
            <a:r>
              <a:rPr lang="en-US" dirty="0" smtClean="0"/>
              <a:t>If the published version has a mistake, a previous version can be republished or an updated draft can go through the workflow and be published.</a:t>
            </a:r>
          </a:p>
        </p:txBody>
      </p:sp>
      <p:sp>
        <p:nvSpPr>
          <p:cNvPr id="4" name="Slide Number Placeholder 3"/>
          <p:cNvSpPr>
            <a:spLocks noGrp="1"/>
          </p:cNvSpPr>
          <p:nvPr>
            <p:ph type="sldNum" sz="quarter" idx="10"/>
          </p:nvPr>
        </p:nvSpPr>
        <p:spPr/>
        <p:txBody>
          <a:bodyPr/>
          <a:lstStyle/>
          <a:p>
            <a:fld id="{1522C527-837C-42D9-82D2-86060484E132}"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Choose what type of content you wish to add…</a:t>
            </a:r>
          </a:p>
          <a:p>
            <a:endParaRPr lang="en-US" dirty="0" smtClean="0"/>
          </a:p>
          <a:p>
            <a:r>
              <a:rPr lang="en-US" b="1" dirty="0" smtClean="0"/>
              <a:t>Collection </a:t>
            </a:r>
            <a:r>
              <a:rPr lang="en-US" dirty="0" smtClean="0"/>
              <a:t>is used</a:t>
            </a:r>
            <a:r>
              <a:rPr lang="en-US" baseline="0" dirty="0" smtClean="0"/>
              <a:t> on the Jo Malone site to create multi-product pages on the site that contain products as well as content. Here are a few examples.</a:t>
            </a:r>
          </a:p>
          <a:p>
            <a:r>
              <a:rPr lang="en-US" dirty="0" smtClean="0">
                <a:hlinkClick r:id="rId3"/>
              </a:rPr>
              <a:t>http://www.jomalone.com/products/3574/Fragrances/The-Collections/Citrus</a:t>
            </a:r>
            <a:endParaRPr lang="en-US" dirty="0" smtClean="0"/>
          </a:p>
          <a:p>
            <a:r>
              <a:rPr lang="en-US" dirty="0" smtClean="0">
                <a:hlinkClick r:id="rId4"/>
              </a:rPr>
              <a:t>http://www.jomalone.com/products/3553/Fragrances/Cologne-Intense</a:t>
            </a:r>
            <a:endParaRPr lang="en-US" dirty="0" smtClean="0"/>
          </a:p>
          <a:p>
            <a:r>
              <a:rPr lang="en-US" dirty="0" smtClean="0">
                <a:hlinkClick r:id="rId5"/>
              </a:rPr>
              <a:t>http://www.jomalone.com/products/3644/Bath-Body/Vitamin-E-Collection</a:t>
            </a:r>
            <a:endParaRPr lang="en-US" dirty="0" smtClean="0"/>
          </a:p>
          <a:p>
            <a:endParaRPr lang="en-US" dirty="0" smtClean="0"/>
          </a:p>
          <a:p>
            <a:r>
              <a:rPr lang="en-US" b="1" dirty="0" smtClean="0"/>
              <a:t>Content blocks are </a:t>
            </a:r>
            <a:r>
              <a:rPr lang="en-US" sz="1200" b="0" i="0" kern="1200" dirty="0" smtClean="0">
                <a:solidFill>
                  <a:schemeClr val="tx1"/>
                </a:solidFill>
                <a:latin typeface="+mn-lt"/>
                <a:ea typeface="+mn-ea"/>
                <a:cs typeface="+mn-cs"/>
              </a:rPr>
              <a:t>small pieces of site content that can be placed in various places on the site. A</a:t>
            </a:r>
            <a:r>
              <a:rPr lang="en-US" sz="1200" b="0" i="0" kern="1200" baseline="0" dirty="0" smtClean="0">
                <a:solidFill>
                  <a:schemeClr val="tx1"/>
                </a:solidFill>
                <a:latin typeface="+mn-lt"/>
                <a:ea typeface="+mn-ea"/>
                <a:cs typeface="+mn-cs"/>
              </a:rPr>
              <a:t> few examples are the complimentary benefits areas on </a:t>
            </a:r>
            <a:r>
              <a:rPr lang="en-US" sz="1200" b="0" i="0" kern="1200" baseline="0" dirty="0" err="1" smtClean="0">
                <a:solidFill>
                  <a:schemeClr val="tx1"/>
                </a:solidFill>
                <a:latin typeface="+mn-lt"/>
                <a:ea typeface="+mn-ea"/>
                <a:cs typeface="+mn-cs"/>
              </a:rPr>
              <a:t>jo</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malone</a:t>
            </a:r>
            <a:r>
              <a:rPr lang="en-US" sz="1200" b="0" i="0" kern="1200" baseline="0" dirty="0" smtClean="0">
                <a:solidFill>
                  <a:schemeClr val="tx1"/>
                </a:solidFill>
                <a:latin typeface="+mn-lt"/>
                <a:ea typeface="+mn-ea"/>
                <a:cs typeface="+mn-cs"/>
              </a:rPr>
              <a:t> and la </a:t>
            </a:r>
            <a:r>
              <a:rPr lang="en-US" sz="1200" b="0" i="0" kern="1200" baseline="0" dirty="0" err="1" smtClean="0">
                <a:solidFill>
                  <a:schemeClr val="tx1"/>
                </a:solidFill>
                <a:latin typeface="+mn-lt"/>
                <a:ea typeface="+mn-ea"/>
                <a:cs typeface="+mn-cs"/>
              </a:rPr>
              <a:t>mer</a:t>
            </a:r>
            <a:r>
              <a:rPr lang="en-US" sz="1200" b="0" i="0" kern="1200" baseline="0" dirty="0" smtClean="0">
                <a:solidFill>
                  <a:schemeClr val="tx1"/>
                </a:solidFill>
                <a:latin typeface="+mn-lt"/>
                <a:ea typeface="+mn-ea"/>
                <a:cs typeface="+mn-cs"/>
              </a:rPr>
              <a:t> and the email sign up popover.</a:t>
            </a:r>
            <a:endParaRPr lang="en-US" sz="1200" b="0" i="0" kern="1200" dirty="0" smtClean="0">
              <a:solidFill>
                <a:schemeClr val="tx1"/>
              </a:solidFill>
              <a:latin typeface="+mn-lt"/>
              <a:ea typeface="+mn-ea"/>
              <a:cs typeface="+mn-cs"/>
            </a:endParaRPr>
          </a:p>
          <a:p>
            <a:r>
              <a:rPr lang="en-US" dirty="0" smtClean="0"/>
              <a:t>http://www.jomalone.com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6"/>
              </a:rPr>
              <a:t>http://www.cremedelamer.com/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ELC Video</a:t>
            </a:r>
            <a:r>
              <a:rPr lang="en-US" sz="1200" b="1" i="0" kern="1200" baseline="0" dirty="0" smtClean="0">
                <a:solidFill>
                  <a:schemeClr val="tx1"/>
                </a:solidFill>
                <a:latin typeface="+mn-lt"/>
                <a:ea typeface="+mn-ea"/>
                <a:cs typeface="+mn-cs"/>
              </a:rPr>
              <a:t> </a:t>
            </a:r>
            <a:r>
              <a:rPr lang="en-US" sz="1200" b="0" i="0" kern="1200" baseline="0" dirty="0" smtClean="0">
                <a:solidFill>
                  <a:schemeClr val="tx1"/>
                </a:solidFill>
                <a:latin typeface="+mn-lt"/>
                <a:ea typeface="+mn-ea"/>
                <a:cs typeface="+mn-cs"/>
              </a:rPr>
              <a:t>allows you to embed one video using a standard video player that works across devices and browsers. An example is the kelp harvest video on la mer.</a:t>
            </a:r>
          </a:p>
          <a:p>
            <a:r>
              <a:rPr lang="en-US" dirty="0" smtClean="0">
                <a:hlinkClick r:id="rId7"/>
              </a:rPr>
              <a:t>http://www.cremedelamer.com/kelp-harvest</a:t>
            </a:r>
            <a:endParaRPr lang="en-US" sz="1200" b="0" i="0" kern="1200" baseline="0" dirty="0" smtClean="0">
              <a:solidFill>
                <a:schemeClr val="tx1"/>
              </a:solidFill>
              <a:latin typeface="+mn-lt"/>
              <a:ea typeface="+mn-ea"/>
              <a:cs typeface="+mn-cs"/>
            </a:endParaRPr>
          </a:p>
          <a:p>
            <a:endParaRPr lang="en-US" sz="1200" b="0" i="0" kern="1200" baseline="0" dirty="0" smtClean="0">
              <a:solidFill>
                <a:schemeClr val="tx1"/>
              </a:solidFill>
              <a:latin typeface="+mn-lt"/>
              <a:ea typeface="+mn-ea"/>
              <a:cs typeface="+mn-cs"/>
            </a:endParaRPr>
          </a:p>
          <a:p>
            <a:r>
              <a:rPr lang="en-US" sz="1200" b="1" i="0" kern="1200" baseline="0" dirty="0" smtClean="0">
                <a:solidFill>
                  <a:schemeClr val="tx1"/>
                </a:solidFill>
                <a:latin typeface="+mn-lt"/>
                <a:ea typeface="+mn-ea"/>
                <a:cs typeface="+mn-cs"/>
              </a:rPr>
              <a:t>Emails</a:t>
            </a:r>
            <a:r>
              <a:rPr lang="en-US" sz="1200" b="0" i="0" kern="1200" baseline="0" dirty="0" smtClean="0">
                <a:solidFill>
                  <a:schemeClr val="tx1"/>
                </a:solidFill>
                <a:latin typeface="+mn-lt"/>
                <a:ea typeface="+mn-ea"/>
                <a:cs typeface="+mn-cs"/>
              </a:rPr>
              <a:t> are used to create static system emails such as welcome emails.</a:t>
            </a:r>
          </a:p>
          <a:p>
            <a:endParaRPr lang="en-US" sz="1200" b="0" i="0" kern="1200" baseline="0" dirty="0" smtClean="0">
              <a:solidFill>
                <a:schemeClr val="tx1"/>
              </a:solidFill>
              <a:latin typeface="+mn-lt"/>
              <a:ea typeface="+mn-ea"/>
              <a:cs typeface="+mn-cs"/>
            </a:endParaRPr>
          </a:p>
          <a:p>
            <a:r>
              <a:rPr lang="en-US" sz="1200" b="1" i="0" kern="1200" baseline="0" dirty="0" smtClean="0">
                <a:solidFill>
                  <a:schemeClr val="tx1"/>
                </a:solidFill>
                <a:latin typeface="+mn-lt"/>
                <a:ea typeface="+mn-ea"/>
                <a:cs typeface="+mn-cs"/>
              </a:rPr>
              <a:t>FAQ</a:t>
            </a:r>
            <a:r>
              <a:rPr lang="en-US" sz="1200" b="0" i="0" kern="1200" baseline="0" dirty="0" smtClean="0">
                <a:solidFill>
                  <a:schemeClr val="tx1"/>
                </a:solidFill>
                <a:latin typeface="+mn-lt"/>
                <a:ea typeface="+mn-ea"/>
                <a:cs typeface="+mn-cs"/>
              </a:rPr>
              <a:t> is used to create a question and answer style page.</a:t>
            </a:r>
            <a:br>
              <a:rPr lang="en-US" sz="1200" b="0" i="0" kern="1200" baseline="0" dirty="0" smtClean="0">
                <a:solidFill>
                  <a:schemeClr val="tx1"/>
                </a:solidFill>
                <a:latin typeface="+mn-lt"/>
                <a:ea typeface="+mn-ea"/>
                <a:cs typeface="+mn-cs"/>
              </a:rPr>
            </a:br>
            <a:r>
              <a:rPr lang="en-US" dirty="0" smtClean="0">
                <a:hlinkClick r:id="rId8"/>
              </a:rPr>
              <a:t>http://www.jomalone.com/faq#fragcomb</a:t>
            </a:r>
            <a:endParaRPr lang="en-US" sz="1200" b="0" i="0" kern="1200" baseline="0" dirty="0" smtClean="0">
              <a:solidFill>
                <a:schemeClr val="tx1"/>
              </a:solidFill>
              <a:latin typeface="+mn-lt"/>
              <a:ea typeface="+mn-ea"/>
              <a:cs typeface="+mn-cs"/>
            </a:endParaRPr>
          </a:p>
          <a:p>
            <a:endParaRPr lang="en-US" sz="1200" b="0" i="0" kern="1200" baseline="0" dirty="0" smtClean="0">
              <a:solidFill>
                <a:schemeClr val="tx1"/>
              </a:solidFill>
              <a:latin typeface="+mn-lt"/>
              <a:ea typeface="+mn-ea"/>
              <a:cs typeface="+mn-cs"/>
            </a:endParaRPr>
          </a:p>
          <a:p>
            <a:r>
              <a:rPr lang="en-US" sz="1200" b="1" i="0" kern="1200" baseline="0" dirty="0" smtClean="0">
                <a:solidFill>
                  <a:schemeClr val="tx1"/>
                </a:solidFill>
                <a:latin typeface="+mn-lt"/>
                <a:ea typeface="+mn-ea"/>
                <a:cs typeface="+mn-cs"/>
              </a:rPr>
              <a:t>Form</a:t>
            </a:r>
            <a:r>
              <a:rPr lang="en-US" sz="1200" b="0" i="0" kern="1200" baseline="0" dirty="0" smtClean="0">
                <a:solidFill>
                  <a:schemeClr val="tx1"/>
                </a:solidFill>
                <a:latin typeface="+mn-lt"/>
                <a:ea typeface="+mn-ea"/>
                <a:cs typeface="+mn-cs"/>
              </a:rPr>
              <a:t> allows you to create pages with f</a:t>
            </a:r>
            <a:r>
              <a:rPr lang="en-US" sz="1200" kern="1200" dirty="0" smtClean="0">
                <a:solidFill>
                  <a:schemeClr val="tx1"/>
                </a:solidFill>
                <a:latin typeface="+mn-lt"/>
                <a:ea typeface="+mn-ea"/>
                <a:cs typeface="+mn-cs"/>
              </a:rPr>
              <a:t>orms for submitting user data, such as email signup and opt out, sweepstakes, and “Contact us”.</a:t>
            </a:r>
            <a:endParaRPr lang="en-US" sz="1200" b="0" i="0" kern="1200" baseline="0" dirty="0" smtClean="0">
              <a:solidFill>
                <a:schemeClr val="tx1"/>
              </a:solidFill>
              <a:latin typeface="+mn-lt"/>
              <a:ea typeface="+mn-ea"/>
              <a:cs typeface="+mn-cs"/>
            </a:endParaRPr>
          </a:p>
          <a:p>
            <a:endParaRPr lang="en-US" sz="1200" b="0" i="0" kern="1200" baseline="0" dirty="0" smtClean="0">
              <a:solidFill>
                <a:schemeClr val="tx1"/>
              </a:solidFill>
              <a:latin typeface="+mn-lt"/>
              <a:ea typeface="+mn-ea"/>
              <a:cs typeface="+mn-cs"/>
            </a:endParaRPr>
          </a:p>
          <a:p>
            <a:r>
              <a:rPr lang="en-US" sz="1200" b="1" i="0" kern="1200" baseline="0" dirty="0" smtClean="0">
                <a:solidFill>
                  <a:schemeClr val="tx1"/>
                </a:solidFill>
                <a:latin typeface="+mn-lt"/>
                <a:ea typeface="+mn-ea"/>
                <a:cs typeface="+mn-cs"/>
              </a:rPr>
              <a:t>Menu</a:t>
            </a:r>
            <a:r>
              <a:rPr lang="en-US" sz="1200" b="0" i="0" kern="1200" baseline="0" dirty="0" smtClean="0">
                <a:solidFill>
                  <a:schemeClr val="tx1"/>
                </a:solidFill>
                <a:latin typeface="+mn-lt"/>
                <a:ea typeface="+mn-ea"/>
                <a:cs typeface="+mn-cs"/>
              </a:rPr>
              <a:t> allows you to create navigational menus like a </a:t>
            </a:r>
            <a:r>
              <a:rPr lang="en-US" sz="1200" kern="1200" dirty="0" smtClean="0">
                <a:solidFill>
                  <a:schemeClr val="tx1"/>
                </a:solidFill>
                <a:latin typeface="+mn-lt"/>
                <a:ea typeface="+mn-ea"/>
                <a:cs typeface="+mn-cs"/>
              </a:rPr>
              <a:t>main menu, a footer menu, or a sub menu that appears on a limited number of pages.</a:t>
            </a:r>
          </a:p>
          <a:p>
            <a:endParaRPr lang="en-US" sz="1200" b="1" i="0" kern="1200" baseline="0" dirty="0" smtClean="0">
              <a:solidFill>
                <a:schemeClr val="tx1"/>
              </a:solidFill>
              <a:latin typeface="+mn-lt"/>
              <a:ea typeface="+mn-ea"/>
              <a:cs typeface="+mn-cs"/>
            </a:endParaRPr>
          </a:p>
          <a:p>
            <a:r>
              <a:rPr lang="en-US" sz="1200" b="1" i="0" kern="1200" baseline="0" dirty="0" smtClean="0">
                <a:solidFill>
                  <a:schemeClr val="tx1"/>
                </a:solidFill>
                <a:latin typeface="+mn-lt"/>
                <a:ea typeface="+mn-ea"/>
                <a:cs typeface="+mn-cs"/>
              </a:rPr>
              <a:t>MPP </a:t>
            </a:r>
            <a:r>
              <a:rPr lang="en-US" sz="1200" b="0" i="0" kern="1200" baseline="0" dirty="0" smtClean="0">
                <a:solidFill>
                  <a:schemeClr val="tx1"/>
                </a:solidFill>
                <a:latin typeface="+mn-lt"/>
                <a:ea typeface="+mn-ea"/>
                <a:cs typeface="+mn-cs"/>
              </a:rPr>
              <a:t>allows you add merchandising</a:t>
            </a:r>
            <a:r>
              <a:rPr lang="en-US" sz="1200" kern="1200" dirty="0" smtClean="0">
                <a:solidFill>
                  <a:schemeClr val="tx1"/>
                </a:solidFill>
                <a:latin typeface="+mn-lt"/>
                <a:ea typeface="+mn-ea"/>
                <a:cs typeface="+mn-cs"/>
              </a:rPr>
              <a:t> windows that appear above the product grid of a standard MPP.</a:t>
            </a:r>
            <a:endParaRPr lang="en-US" sz="1200" b="0" i="0" kern="1200" baseline="0" dirty="0" smtClean="0">
              <a:solidFill>
                <a:schemeClr val="tx1"/>
              </a:solidFill>
              <a:latin typeface="+mn-lt"/>
              <a:ea typeface="+mn-ea"/>
              <a:cs typeface="+mn-cs"/>
            </a:endParaRPr>
          </a:p>
          <a:p>
            <a:endParaRPr lang="en-US" sz="1200" b="0" i="0" kern="1200" baseline="0" dirty="0" smtClean="0">
              <a:solidFill>
                <a:schemeClr val="tx1"/>
              </a:solidFill>
              <a:latin typeface="+mn-lt"/>
              <a:ea typeface="+mn-ea"/>
              <a:cs typeface="+mn-cs"/>
            </a:endParaRPr>
          </a:p>
          <a:p>
            <a:r>
              <a:rPr lang="en-US" b="1" dirty="0" smtClean="0"/>
              <a:t>Page</a:t>
            </a:r>
            <a:r>
              <a:rPr lang="en-US" dirty="0" smtClean="0"/>
              <a:t> is the most popular content to add. You</a:t>
            </a:r>
            <a:r>
              <a:rPr lang="en-US" baseline="0" dirty="0" smtClean="0"/>
              <a:t> can manipulate the body content of a page while including the site’s header and footer. The most common example is the homepage.</a:t>
            </a:r>
          </a:p>
          <a:p>
            <a:r>
              <a:rPr lang="en-US" dirty="0" smtClean="0">
                <a:hlinkClick r:id="rId9"/>
              </a:rPr>
              <a:t>http://www.jomalone.com/</a:t>
            </a:r>
            <a:endParaRPr lang="en-US" dirty="0" smtClean="0"/>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Popover</a:t>
            </a:r>
            <a:r>
              <a:rPr lang="en-US" sz="1200" b="0" i="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is content that pops</a:t>
            </a:r>
            <a:r>
              <a:rPr lang="en-US" sz="1200" kern="1200" baseline="0" dirty="0" smtClean="0">
                <a:solidFill>
                  <a:schemeClr val="tx1"/>
                </a:solidFill>
                <a:latin typeface="+mn-lt"/>
                <a:ea typeface="+mn-ea"/>
                <a:cs typeface="+mn-cs"/>
              </a:rPr>
              <a:t> open</a:t>
            </a:r>
            <a:r>
              <a:rPr lang="en-US" sz="1200" kern="1200" dirty="0" smtClean="0">
                <a:solidFill>
                  <a:schemeClr val="tx1"/>
                </a:solidFill>
                <a:latin typeface="+mn-lt"/>
                <a:ea typeface="+mn-ea"/>
                <a:cs typeface="+mn-cs"/>
              </a:rPr>
              <a:t> when triggered from on other pages of content. </a:t>
            </a:r>
          </a:p>
          <a:p>
            <a:endParaRPr lang="en-US" sz="1200" b="0" i="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Translation Set</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is and i</a:t>
            </a:r>
            <a:r>
              <a:rPr lang="en-US" sz="1200" b="0" kern="1200" dirty="0" smtClean="0">
                <a:solidFill>
                  <a:schemeClr val="tx1"/>
                </a:solidFill>
                <a:latin typeface="+mn-lt"/>
                <a:ea typeface="+mn-ea"/>
                <a:cs typeface="+mn-cs"/>
              </a:rPr>
              <a:t>nline </a:t>
            </a:r>
            <a:r>
              <a:rPr lang="en-US" sz="1200" b="0" kern="1200" dirty="0" err="1" smtClean="0">
                <a:solidFill>
                  <a:schemeClr val="tx1"/>
                </a:solidFill>
                <a:latin typeface="+mn-lt"/>
                <a:ea typeface="+mn-ea"/>
                <a:cs typeface="+mn-cs"/>
              </a:rPr>
              <a:t>Javascript</a:t>
            </a:r>
            <a:r>
              <a:rPr lang="en-US" sz="1200" b="0" kern="1200" dirty="0" smtClean="0">
                <a:solidFill>
                  <a:schemeClr val="tx1"/>
                </a:solidFill>
                <a:latin typeface="+mn-lt"/>
                <a:ea typeface="+mn-ea"/>
                <a:cs typeface="+mn-cs"/>
              </a:rPr>
              <a:t> templates used on product pages. An example is the complimentary</a:t>
            </a:r>
            <a:r>
              <a:rPr lang="en-US" sz="1200" b="0" kern="1200" baseline="0" dirty="0" smtClean="0">
                <a:solidFill>
                  <a:schemeClr val="tx1"/>
                </a:solidFill>
                <a:latin typeface="+mn-lt"/>
                <a:ea typeface="+mn-ea"/>
                <a:cs typeface="+mn-cs"/>
              </a:rPr>
              <a:t> benefits, share and customer service area on the single product page.</a:t>
            </a:r>
            <a:br>
              <a:rPr lang="en-US" sz="1200" b="0" kern="1200" baseline="0" dirty="0" smtClean="0">
                <a:solidFill>
                  <a:schemeClr val="tx1"/>
                </a:solidFill>
                <a:latin typeface="+mn-lt"/>
                <a:ea typeface="+mn-ea"/>
                <a:cs typeface="+mn-cs"/>
              </a:rPr>
            </a:br>
            <a:r>
              <a:rPr lang="en-US" smtClean="0">
                <a:hlinkClick r:id="rId10"/>
              </a:rPr>
              <a:t>http://www.cremedelamer.com/product/5834/12343/Moisturizers/Crme-de-la-Mer/Ultrarich-Cream</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522C527-837C-42D9-82D2-86060484E132}"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here, add the new content on the Content tab. This includes any copy and media files, making sure to fill out any fields that are required. In this example, an FAQ page, a Display title is a required field, as indicated by the asterisk.</a:t>
            </a:r>
          </a:p>
        </p:txBody>
      </p:sp>
      <p:sp>
        <p:nvSpPr>
          <p:cNvPr id="4" name="Slide Number Placeholder 3"/>
          <p:cNvSpPr>
            <a:spLocks noGrp="1"/>
          </p:cNvSpPr>
          <p:nvPr>
            <p:ph type="sldNum" sz="quarter" idx="10"/>
          </p:nvPr>
        </p:nvSpPr>
        <p:spPr/>
        <p:txBody>
          <a:bodyPr/>
          <a:lstStyle/>
          <a:p>
            <a:fld id="{1522C527-837C-42D9-82D2-86060484E132}"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will also need to fill out the basic info page with items such as the Title and Site Section. </a:t>
            </a:r>
          </a:p>
          <a:p>
            <a:endParaRPr lang="en-US" dirty="0" smtClean="0"/>
          </a:p>
          <a:p>
            <a:r>
              <a:rPr lang="en-US" dirty="0" smtClean="0"/>
              <a:t>When you are finished entering all of your content, you will follow the same steps we used in Updating the Homepage and Updating the Complimentary Benefits Layer to review and publish your new content.</a:t>
            </a:r>
          </a:p>
        </p:txBody>
      </p:sp>
      <p:sp>
        <p:nvSpPr>
          <p:cNvPr id="4" name="Slide Number Placeholder 3"/>
          <p:cNvSpPr>
            <a:spLocks noGrp="1"/>
          </p:cNvSpPr>
          <p:nvPr>
            <p:ph type="sldNum" sz="quarter" idx="10"/>
          </p:nvPr>
        </p:nvSpPr>
        <p:spPr/>
        <p:txBody>
          <a:bodyPr/>
          <a:lstStyle/>
          <a:p>
            <a:fld id="{1522C527-837C-42D9-82D2-86060484E132}" type="slidenum">
              <a:rPr lang="en-US" smtClean="0"/>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8507">
              <a:defRPr/>
            </a:pPr>
            <a:r>
              <a:rPr lang="en-US" dirty="0" smtClean="0"/>
              <a:t>On occasion, you’ll need to review your updated content on the </a:t>
            </a:r>
            <a:r>
              <a:rPr lang="en-US" dirty="0" err="1" smtClean="0"/>
              <a:t>Dev</a:t>
            </a:r>
            <a:r>
              <a:rPr lang="en-US" dirty="0" smtClean="0"/>
              <a:t> or Stage environments. This is necessary when code has been updated but has not yet synced to the Prod environment. To do this, use the </a:t>
            </a:r>
            <a:r>
              <a:rPr lang="en-US" dirty="0" err="1" smtClean="0"/>
              <a:t>Dev</a:t>
            </a:r>
            <a:r>
              <a:rPr lang="en-US" dirty="0" smtClean="0"/>
              <a:t> &amp; Stage URLs given at the beginning of this presentation, or if you are already logged into the CMS, change the environment from the dropdown menu. </a:t>
            </a:r>
          </a:p>
          <a:p>
            <a:pPr defTabSz="948507">
              <a:defRPr/>
            </a:pPr>
            <a:endParaRPr lang="en-US" dirty="0" smtClean="0"/>
          </a:p>
          <a:p>
            <a:pPr defTabSz="948507">
              <a:defRPr/>
            </a:pPr>
            <a:r>
              <a:rPr lang="en-US" dirty="0" smtClean="0"/>
              <a:t>Please remember NOT to enter content on these environments, as it will erased during the hourly sync. Content changes should be made ONLY in the CMS. They will sync to the lower environments every hour.</a:t>
            </a:r>
          </a:p>
          <a:p>
            <a:pPr lvl="0"/>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will take some work and practice to get used to the new platform</a:t>
            </a:r>
            <a:r>
              <a:rPr lang="en-US" baseline="0" dirty="0" smtClean="0"/>
              <a:t>, but we hope this training will provide</a:t>
            </a:r>
            <a:r>
              <a:rPr lang="en-US" dirty="0" smtClean="0"/>
              <a:t> a foundation for you to leverage it more quickly. The platform is constantly evolving and improving, so please provide </a:t>
            </a:r>
            <a:r>
              <a:rPr lang="en-US" baseline="0" dirty="0" smtClean="0"/>
              <a:t>feedback on how the platform</a:t>
            </a:r>
            <a:r>
              <a:rPr lang="en-US" dirty="0" smtClean="0"/>
              <a:t> can make your work more efficient. </a:t>
            </a:r>
            <a:br>
              <a:rPr lang="en-US" dirty="0" smtClean="0"/>
            </a:br>
            <a:endParaRPr lang="en-US" baseline="0" dirty="0" smtClean="0"/>
          </a:p>
          <a:p>
            <a:r>
              <a:rPr lang="en-US" dirty="0" smtClean="0"/>
              <a:t>We schedule</a:t>
            </a:r>
            <a:r>
              <a:rPr lang="en-US" baseline="0" dirty="0" smtClean="0"/>
              <a:t> </a:t>
            </a:r>
            <a:r>
              <a:rPr lang="en-US" dirty="0" smtClean="0"/>
              <a:t>training</a:t>
            </a:r>
            <a:r>
              <a:rPr lang="en-US" baseline="0" dirty="0" smtClean="0"/>
              <a:t> to be as close as possible in time to when you will need to apply it. You are expected to answer the questions at the end of each section before your training so you can think of questions related to your own work immediately when you have focused support.</a:t>
            </a:r>
          </a:p>
          <a:p>
            <a:endParaRPr lang="en-US" baseline="0" dirty="0" smtClean="0"/>
          </a:p>
          <a:p>
            <a:r>
              <a:rPr lang="en-US" baseline="0" dirty="0" smtClean="0"/>
              <a:t>By the end of the session, you will understand how the changes will change your work, practice making changes in the platform and how to get help moving forward. This knowledge will be validated by practicing and answering questions at the end of each section.</a:t>
            </a:r>
          </a:p>
          <a:p>
            <a:endParaRPr lang="en-US" dirty="0" smtClean="0"/>
          </a:p>
          <a:p>
            <a:r>
              <a:rPr lang="en-US" baseline="0" dirty="0" smtClean="0"/>
              <a:t>Any questions</a:t>
            </a:r>
            <a:r>
              <a:rPr lang="en-US" dirty="0" smtClean="0"/>
              <a:t> or concerns before we begin?</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55690" indent="-355690" defTabSz="948507">
              <a:spcBef>
                <a:spcPct val="20000"/>
              </a:spcBef>
              <a:defRPr/>
            </a:pPr>
            <a:r>
              <a:rPr lang="en-US" sz="2100" dirty="0" smtClean="0">
                <a:latin typeface="Calibri" pitchFamily="34" charset="0"/>
                <a:cs typeface="Arial" pitchFamily="34" charset="0"/>
              </a:rPr>
              <a:t>Since it’s the newest topic, let’s start with editing content and code in </a:t>
            </a:r>
            <a:r>
              <a:rPr lang="en-US" sz="2100" dirty="0" err="1" smtClean="0">
                <a:latin typeface="Calibri" pitchFamily="34" charset="0"/>
                <a:cs typeface="Arial" pitchFamily="34" charset="0"/>
              </a:rPr>
              <a:t>Drupal</a:t>
            </a:r>
            <a:r>
              <a:rPr lang="en-US" sz="2100" dirty="0" smtClean="0">
                <a:latin typeface="Calibri" pitchFamily="34" charset="0"/>
                <a:cs typeface="Arial" pitchFamily="34" charset="0"/>
              </a:rPr>
              <a:t>.</a:t>
            </a:r>
          </a:p>
        </p:txBody>
      </p:sp>
      <p:sp>
        <p:nvSpPr>
          <p:cNvPr id="4" name="Slide Number Placeholder 3"/>
          <p:cNvSpPr>
            <a:spLocks noGrp="1"/>
          </p:cNvSpPr>
          <p:nvPr>
            <p:ph type="sldNum" sz="quarter" idx="10"/>
          </p:nvPr>
        </p:nvSpPr>
        <p:spPr/>
        <p:txBody>
          <a:bodyPr/>
          <a:lstStyle/>
          <a:p>
            <a:fld id="{1522C527-837C-42D9-82D2-86060484E132}" type="slidenum">
              <a:rPr lang="en-US" smtClean="0"/>
              <a:pPr/>
              <a:t>42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cs typeface="Calibri"/>
              </a:rPr>
              <a:t>To access templates through </a:t>
            </a:r>
            <a:r>
              <a:rPr lang="en-US" dirty="0" err="1" smtClean="0">
                <a:cs typeface="Calibri"/>
              </a:rPr>
              <a:t>Drupal</a:t>
            </a:r>
            <a:r>
              <a:rPr lang="en-US" dirty="0" smtClean="0">
                <a:cs typeface="Calibri"/>
              </a:rPr>
              <a:t> interface, go to Structure &gt; Templates</a:t>
            </a:r>
          </a:p>
          <a:p>
            <a:pPr>
              <a:buNone/>
            </a:pPr>
            <a:endParaRPr lang="en-US" dirty="0" smtClean="0">
              <a:cs typeface="Calibri"/>
            </a:endParaRPr>
          </a:p>
          <a:p>
            <a:pPr>
              <a:buNone/>
            </a:pPr>
            <a:r>
              <a:rPr lang="en-US" dirty="0" smtClean="0">
                <a:cs typeface="Calibri"/>
              </a:rPr>
              <a:t>You can access template code by line command on your personal </a:t>
            </a:r>
            <a:r>
              <a:rPr lang="en-US" dirty="0" err="1" smtClean="0">
                <a:cs typeface="Calibri"/>
              </a:rPr>
              <a:t>DrupalGem</a:t>
            </a:r>
            <a:r>
              <a:rPr lang="en-US" dirty="0" smtClean="0">
                <a:cs typeface="Calibri"/>
              </a:rPr>
              <a:t> server but as I mentioned, it’s best practice to edit templates through the </a:t>
            </a:r>
            <a:r>
              <a:rPr lang="en-US" dirty="0" err="1" smtClean="0">
                <a:cs typeface="Calibri"/>
              </a:rPr>
              <a:t>DrupalGem</a:t>
            </a:r>
            <a:r>
              <a:rPr lang="en-US" dirty="0" smtClean="0">
                <a:cs typeface="Calibri"/>
              </a:rPr>
              <a:t> UI so you don’t have to wait for a </a:t>
            </a:r>
            <a:r>
              <a:rPr lang="en-US" dirty="0" err="1" smtClean="0">
                <a:cs typeface="Calibri"/>
              </a:rPr>
              <a:t>DrupalGem</a:t>
            </a:r>
            <a:r>
              <a:rPr lang="en-US" dirty="0" smtClean="0">
                <a:cs typeface="Calibri"/>
              </a:rPr>
              <a:t> code integration manager to integrate your changes to review them.</a:t>
            </a:r>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43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Enter keyword 'homepage' to find</a:t>
            </a:r>
            <a:r>
              <a:rPr lang="en-US" baseline="0" dirty="0" smtClean="0"/>
              <a:t> HOMEPAGE BASIC APAC - V1 then click the 'Apply' button to see all matching results.</a:t>
            </a:r>
          </a:p>
          <a:p>
            <a:endParaRPr lang="en-US" baseline="0" dirty="0" smtClean="0"/>
          </a:p>
          <a:p>
            <a:r>
              <a:rPr lang="en-US" baseline="0" dirty="0" smtClean="0"/>
              <a:t>Under operations, you have the ability to edit, clone, export or view the node (template) usage.</a:t>
            </a:r>
          </a:p>
          <a:p>
            <a:endParaRPr lang="en-US" baseline="0" dirty="0" smtClean="0"/>
          </a:p>
          <a:p>
            <a:r>
              <a:rPr lang="en-US" baseline="0" dirty="0" smtClean="0"/>
              <a:t>A note on the other items on this page and whether they will be meaningful in your work.</a:t>
            </a:r>
          </a:p>
          <a:p>
            <a:r>
              <a:rPr lang="en-US" baseline="0" dirty="0" smtClean="0"/>
              <a:t>Owner - This defines who created the template.</a:t>
            </a:r>
          </a:p>
          <a:p>
            <a:r>
              <a:rPr lang="en-US" baseline="0" dirty="0" smtClean="0"/>
              <a:t>Import/Export – Don’t use import to import code into a template, but you can use export to download code from a template. </a:t>
            </a:r>
          </a:p>
          <a:p>
            <a:r>
              <a:rPr lang="en-US" baseline="0" dirty="0" smtClean="0"/>
              <a:t>Storage – This is not important for you to use. Default means the code was first created through a line code. Normal means the code was input through the </a:t>
            </a:r>
            <a:r>
              <a:rPr lang="en-US" baseline="0" dirty="0" err="1" smtClean="0"/>
              <a:t>Drupal</a:t>
            </a:r>
            <a:r>
              <a:rPr lang="en-US" baseline="0" dirty="0" smtClean="0"/>
              <a:t> User Interface.</a:t>
            </a:r>
          </a:p>
          <a:p>
            <a:r>
              <a:rPr lang="en-US" baseline="0" dirty="0" smtClean="0"/>
              <a:t>Enabled – This is not important for you to use. We currently don’t disable templates.</a:t>
            </a:r>
          </a:p>
        </p:txBody>
      </p:sp>
      <p:sp>
        <p:nvSpPr>
          <p:cNvPr id="4" name="Slide Number Placeholder 3"/>
          <p:cNvSpPr>
            <a:spLocks noGrp="1"/>
          </p:cNvSpPr>
          <p:nvPr>
            <p:ph type="sldNum" sz="quarter" idx="10"/>
          </p:nvPr>
        </p:nvSpPr>
        <p:spPr/>
        <p:txBody>
          <a:bodyPr/>
          <a:lstStyle/>
          <a:p>
            <a:fld id="{1522C527-837C-42D9-82D2-86060484E132}" type="slidenum">
              <a:rPr lang="en-US" smtClean="0"/>
              <a:pPr/>
              <a:t>44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Under operations, you have the ability to edit, clone, export or view the node (template) usage</a:t>
            </a:r>
          </a:p>
          <a:p>
            <a:endParaRPr lang="en-US" baseline="0" dirty="0" smtClean="0"/>
          </a:p>
          <a:p>
            <a:r>
              <a:rPr lang="en-US" baseline="0" dirty="0" smtClean="0"/>
              <a:t>EDIT allows you to edit the template. Please note, you are not allowed to save changes to a template that is used in published content.</a:t>
            </a:r>
          </a:p>
          <a:p>
            <a:endParaRPr lang="en-US" baseline="0" dirty="0" smtClean="0"/>
          </a:p>
          <a:p>
            <a:pPr lvl="0"/>
            <a:r>
              <a:rPr lang="en-US" baseline="0" dirty="0" smtClean="0"/>
              <a:t>CLONE makes a copy of the template. </a:t>
            </a:r>
            <a:r>
              <a:rPr lang="en-US" dirty="0" smtClean="0"/>
              <a:t>You can’t edit a template used by published content – you must clone it so as not to affect the published template.</a:t>
            </a:r>
          </a:p>
          <a:p>
            <a:pPr lvl="0"/>
            <a:r>
              <a:rPr lang="en-US" dirty="0" smtClean="0"/>
              <a:t>If multiple locale sites or pages are using the template, and you only want to change it for one page, you can clone it and update that one page without affecting all the others.</a:t>
            </a:r>
          </a:p>
          <a:p>
            <a:pPr lvl="0"/>
            <a:endParaRPr lang="en-US" baseline="0" dirty="0" smtClean="0"/>
          </a:p>
          <a:p>
            <a:r>
              <a:rPr lang="en-US" baseline="0" dirty="0" smtClean="0"/>
              <a:t>EXPORT just exports the template’s code</a:t>
            </a:r>
          </a:p>
          <a:p>
            <a:endParaRPr lang="en-US" baseline="0" dirty="0" smtClean="0"/>
          </a:p>
          <a:p>
            <a:r>
              <a:rPr lang="en-US" baseline="0" dirty="0" smtClean="0"/>
              <a:t>NODE USAGE allows you to see a list of everywhere a template is used </a:t>
            </a:r>
            <a:r>
              <a:rPr lang="en-US" dirty="0" smtClean="0"/>
              <a:t>across a Brand</a:t>
            </a:r>
            <a:endParaRPr lang="en-US" baseline="0"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45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According</a:t>
            </a:r>
            <a:r>
              <a:rPr lang="en-US" baseline="0" dirty="0" smtClean="0"/>
              <a:t> to best practice, you have made a clone of the your template before editing it.</a:t>
            </a:r>
          </a:p>
          <a:p>
            <a:endParaRPr lang="en-US" baseline="0" dirty="0" smtClean="0"/>
          </a:p>
          <a:p>
            <a:r>
              <a:rPr lang="en-US" baseline="0" dirty="0" smtClean="0"/>
              <a:t>You will be asked to give the page a name. Please follow these naming conventions for templates.</a:t>
            </a:r>
          </a:p>
          <a:p>
            <a:r>
              <a:rPr lang="en-US" dirty="0" smtClean="0"/>
              <a:t>Label: {Descriptor} - {Device} - {Region} - {Site type} - {version}</a:t>
            </a:r>
          </a:p>
          <a:p>
            <a:endParaRPr lang="en-US" dirty="0" smtClean="0"/>
          </a:p>
          <a:p>
            <a:r>
              <a:rPr lang="en-US" dirty="0" smtClean="0"/>
              <a:t>{descriptor}: </a:t>
            </a:r>
            <a:r>
              <a:rPr lang="en-US" b="1" dirty="0" smtClean="0"/>
              <a:t>required</a:t>
            </a:r>
            <a:r>
              <a:rPr lang="en-US" dirty="0" smtClean="0"/>
              <a:t>. Value varies but describes template (i.e. grid, two column, etc).</a:t>
            </a:r>
          </a:p>
          <a:p>
            <a:pPr lvl="1"/>
            <a:r>
              <a:rPr lang="en-US" dirty="0" smtClean="0"/>
              <a:t>Should not use the 'template type' values, which will be implemented via dropdown &amp; contain options like 'general,' 'store locator,' 'product,' 'diagnostic tool'</a:t>
            </a:r>
          </a:p>
          <a:p>
            <a:r>
              <a:rPr lang="en-US" dirty="0" smtClean="0"/>
              <a:t>{device} </a:t>
            </a:r>
            <a:r>
              <a:rPr lang="en-US" i="1" dirty="0" smtClean="0"/>
              <a:t>optional</a:t>
            </a:r>
            <a:r>
              <a:rPr lang="en-US" dirty="0" smtClean="0"/>
              <a:t>. Only needed if the template is 'Mobile' or 'Responsive'</a:t>
            </a:r>
          </a:p>
          <a:p>
            <a:r>
              <a:rPr lang="en-US" dirty="0" smtClean="0"/>
              <a:t>{region or country}: </a:t>
            </a:r>
            <a:r>
              <a:rPr lang="en-US" i="1" dirty="0" smtClean="0"/>
              <a:t>optional</a:t>
            </a:r>
            <a:r>
              <a:rPr lang="en-US" dirty="0" smtClean="0"/>
              <a:t>. Only use if this template is region or country specific. Region can be: APAC, EMEA, LA, NA. Country can be any country: US, UK, AU, JP, CN, etc.</a:t>
            </a:r>
          </a:p>
          <a:p>
            <a:r>
              <a:rPr lang="en-US" dirty="0" smtClean="0"/>
              <a:t>{site type}: </a:t>
            </a:r>
            <a:r>
              <a:rPr lang="en-US" i="1" dirty="0" smtClean="0"/>
              <a:t>optional</a:t>
            </a:r>
            <a:r>
              <a:rPr lang="en-US" dirty="0" smtClean="0"/>
              <a:t>. Only used for </a:t>
            </a:r>
            <a:r>
              <a:rPr lang="en-US" dirty="0" err="1" smtClean="0"/>
              <a:t>coresites</a:t>
            </a:r>
            <a:r>
              <a:rPr lang="en-US" dirty="0" smtClean="0"/>
              <a:t> where there is a </a:t>
            </a:r>
            <a:r>
              <a:rPr lang="en-US" dirty="0" err="1" smtClean="0"/>
              <a:t>coresite</a:t>
            </a:r>
            <a:r>
              <a:rPr lang="en-US" dirty="0" smtClean="0"/>
              <a:t>-specific alternate template. Value: </a:t>
            </a:r>
            <a:r>
              <a:rPr lang="en-US" dirty="0" err="1" smtClean="0"/>
              <a:t>coresite</a:t>
            </a:r>
            <a:r>
              <a:rPr lang="en-US" dirty="0" smtClean="0"/>
              <a:t>.</a:t>
            </a:r>
          </a:p>
          <a:p>
            <a:r>
              <a:rPr lang="en-US" dirty="0" smtClean="0"/>
              <a:t>{version}: </a:t>
            </a:r>
            <a:r>
              <a:rPr lang="en-US" b="1" dirty="0" smtClean="0"/>
              <a:t>required</a:t>
            </a:r>
            <a:r>
              <a:rPr lang="en-US" dirty="0" smtClean="0"/>
              <a:t>. Used for each version of the template: v1, v2, v3, etc.</a:t>
            </a:r>
            <a:br>
              <a:rPr lang="en-US" dirty="0" smtClean="0"/>
            </a:br>
            <a:endParaRPr lang="en-US" dirty="0" smtClean="0"/>
          </a:p>
          <a:p>
            <a:r>
              <a:rPr lang="en-US" b="1" dirty="0" smtClean="0"/>
              <a:t>Examples:</a:t>
            </a:r>
            <a:endParaRPr lang="en-US" dirty="0" smtClean="0"/>
          </a:p>
          <a:p>
            <a:r>
              <a:rPr lang="en-US" dirty="0" smtClean="0"/>
              <a:t>Homepage Tout - v1</a:t>
            </a:r>
          </a:p>
          <a:p>
            <a:r>
              <a:rPr lang="en-US" dirty="0" smtClean="0"/>
              <a:t>Homepage Tout - APAC - v3 </a:t>
            </a:r>
          </a:p>
          <a:p>
            <a:r>
              <a:rPr lang="en-US" dirty="0" smtClean="0"/>
              <a:t>Store Locator - Mobile - v2</a:t>
            </a:r>
            <a:br>
              <a:rPr lang="en-US" dirty="0" smtClean="0"/>
            </a:br>
            <a:endParaRPr lang="en-US" dirty="0" smtClean="0"/>
          </a:p>
          <a:p>
            <a:r>
              <a:rPr lang="en-US" b="1" dirty="0" smtClean="0"/>
              <a:t>Watch out for:</a:t>
            </a:r>
            <a:endParaRPr lang="en-US" dirty="0" smtClean="0"/>
          </a:p>
          <a:p>
            <a:r>
              <a:rPr lang="en-US" dirty="0" smtClean="0"/>
              <a:t>Template machine name should never begin with '</a:t>
            </a:r>
            <a:r>
              <a:rPr lang="en-US" dirty="0" err="1" smtClean="0"/>
              <a:t>clone_of</a:t>
            </a:r>
            <a:r>
              <a:rPr lang="en-US" dirty="0" smtClean="0"/>
              <a:t>' - remove this if you clone a template via interface</a:t>
            </a:r>
          </a:p>
          <a:p>
            <a:r>
              <a:rPr lang="en-US" dirty="0" smtClean="0"/>
              <a:t>The Brand name does not need to be in the template name, because all templates are Brand-specific</a:t>
            </a:r>
          </a:p>
          <a:p>
            <a:endParaRPr lang="en-US" dirty="0" smtClean="0"/>
          </a:p>
          <a:p>
            <a:r>
              <a:rPr lang="en-US" dirty="0" smtClean="0"/>
              <a:t>Description is optional and is not used anywhere on the customer facing site, but we highly recommend using it to keep track of what the templates are for, &amp; when we roll out an enhanced template chooser UI, it will display.</a:t>
            </a:r>
          </a:p>
          <a:p>
            <a:endParaRPr lang="en-US" dirty="0" smtClean="0"/>
          </a:p>
          <a:p>
            <a:r>
              <a:rPr lang="en-US" b="1" dirty="0" smtClean="0"/>
              <a:t>Template Usage Definitions</a:t>
            </a:r>
          </a:p>
          <a:p>
            <a:r>
              <a:rPr lang="en-US" dirty="0" smtClean="0"/>
              <a:t>Here is a list of all tags currently in use (this list is subject to differences between brands). Template usages are naturally defined at the platform level since </a:t>
            </a:r>
            <a:br>
              <a:rPr lang="en-US" dirty="0" smtClean="0"/>
            </a:br>
            <a:r>
              <a:rPr lang="en-US" dirty="0" smtClean="0"/>
              <a:t>all content types are global. If a brand had a one-off content type for some reason, then an additional tag (</a:t>
            </a:r>
            <a:r>
              <a:rPr lang="en-US" dirty="0" err="1" smtClean="0"/>
              <a:t>contenttype</a:t>
            </a:r>
            <a:r>
              <a:rPr lang="en-US" dirty="0" smtClean="0"/>
              <a:t>-&lt;new ct&gt;) would need to  be accounted for.</a:t>
            </a:r>
          </a:p>
          <a:p>
            <a:endParaRPr lang="en-US" dirty="0" smtClean="0"/>
          </a:p>
          <a:p>
            <a:pPr defTabSz="948507">
              <a:defRPr/>
            </a:pPr>
            <a:r>
              <a:rPr lang="en-US" b="1" dirty="0" smtClean="0"/>
              <a:t>Tags beginning with 'device-' will enable the template to be used on pc, mobile, or both. </a:t>
            </a:r>
          </a:p>
          <a:p>
            <a:r>
              <a:rPr lang="en-US" dirty="0" smtClean="0"/>
              <a:t>device-pc - Only shows on the Content tab of nodes</a:t>
            </a:r>
          </a:p>
          <a:p>
            <a:r>
              <a:rPr lang="en-US" dirty="0" smtClean="0"/>
              <a:t>device-responsive - Shows on both the Content and Mobile tabs of nodes</a:t>
            </a:r>
          </a:p>
          <a:p>
            <a:r>
              <a:rPr lang="en-US" dirty="0" smtClean="0"/>
              <a:t>device-mobile - Only shows on the Mobile tab of nodes</a:t>
            </a:r>
          </a:p>
          <a:p>
            <a:endParaRPr lang="en-US" dirty="0" smtClean="0"/>
          </a:p>
          <a:p>
            <a:pPr defTabSz="948507">
              <a:defRPr/>
            </a:pPr>
            <a:r>
              <a:rPr lang="en-US" b="1" dirty="0" smtClean="0"/>
              <a:t>Tags beginning with '</a:t>
            </a:r>
            <a:r>
              <a:rPr lang="en-US" b="1" dirty="0" err="1" smtClean="0"/>
              <a:t>contenttype</a:t>
            </a:r>
            <a:r>
              <a:rPr lang="en-US" b="1" dirty="0" smtClean="0"/>
              <a:t>-' determine which content type(s) the template may be used on. The string value after '</a:t>
            </a:r>
            <a:r>
              <a:rPr lang="en-US" b="1" dirty="0" err="1" smtClean="0"/>
              <a:t>contenttype</a:t>
            </a:r>
            <a:r>
              <a:rPr lang="en-US" b="1" dirty="0" smtClean="0"/>
              <a:t>-' must match the machine name of the content type.</a:t>
            </a:r>
          </a:p>
          <a:p>
            <a:r>
              <a:rPr lang="en-US" dirty="0" err="1" smtClean="0"/>
              <a:t>contenttype</a:t>
            </a:r>
            <a:r>
              <a:rPr lang="en-US" dirty="0" smtClean="0"/>
              <a:t>-collection - Only shows on collection content types</a:t>
            </a:r>
          </a:p>
          <a:p>
            <a:r>
              <a:rPr lang="en-US" dirty="0" err="1" smtClean="0"/>
              <a:t>contenttype-contentblock</a:t>
            </a:r>
            <a:r>
              <a:rPr lang="en-US" dirty="0" smtClean="0"/>
              <a:t>** - Example is the La </a:t>
            </a:r>
            <a:r>
              <a:rPr lang="en-US" dirty="0" err="1" smtClean="0"/>
              <a:t>Mer</a:t>
            </a:r>
            <a:r>
              <a:rPr lang="en-US" dirty="0" smtClean="0"/>
              <a:t> complimentary benefits overlay. Only shows on Content Block (</a:t>
            </a:r>
            <a:r>
              <a:rPr lang="en-US" dirty="0" err="1" smtClean="0"/>
              <a:t>elc_nodeblock</a:t>
            </a:r>
            <a:r>
              <a:rPr lang="en-US" dirty="0" smtClean="0"/>
              <a:t>) content types</a:t>
            </a:r>
          </a:p>
          <a:p>
            <a:r>
              <a:rPr lang="en-US" dirty="0" err="1" smtClean="0"/>
              <a:t>contenttype</a:t>
            </a:r>
            <a:r>
              <a:rPr lang="en-US" dirty="0" smtClean="0"/>
              <a:t>-email** - Only show up on emails content types</a:t>
            </a:r>
          </a:p>
          <a:p>
            <a:r>
              <a:rPr lang="en-US" dirty="0" err="1" smtClean="0"/>
              <a:t>contenttype-mpp</a:t>
            </a:r>
            <a:r>
              <a:rPr lang="en-US" dirty="0" smtClean="0"/>
              <a:t>** - Only shows on MPP (</a:t>
            </a:r>
            <a:r>
              <a:rPr lang="en-US" dirty="0" err="1" smtClean="0"/>
              <a:t>elc_mpp</a:t>
            </a:r>
            <a:r>
              <a:rPr lang="en-US" dirty="0" smtClean="0"/>
              <a:t>) content types</a:t>
            </a:r>
          </a:p>
          <a:p>
            <a:r>
              <a:rPr lang="en-US" dirty="0" err="1" smtClean="0"/>
              <a:t>contenttype</a:t>
            </a:r>
            <a:r>
              <a:rPr lang="en-US" dirty="0" smtClean="0"/>
              <a:t>-page – Pages automatically render the site’s default global header and footer. 'Page' refers to the body of the page.</a:t>
            </a:r>
          </a:p>
          <a:p>
            <a:r>
              <a:rPr lang="en-US" dirty="0" err="1" smtClean="0"/>
              <a:t>contenttype</a:t>
            </a:r>
            <a:r>
              <a:rPr lang="en-US" dirty="0" smtClean="0"/>
              <a:t>-popover - Only shows on popover content types</a:t>
            </a:r>
          </a:p>
          <a:p>
            <a:r>
              <a:rPr lang="en-US" dirty="0" err="1" smtClean="0"/>
              <a:t>contenttype-translationset</a:t>
            </a:r>
            <a:r>
              <a:rPr lang="en-US" dirty="0" smtClean="0"/>
              <a:t>** - This is text that is pulled into product pages that were previously resource bundle keys. An example is </a:t>
            </a:r>
            <a:r>
              <a:rPr lang="en-US" u="sng" dirty="0" smtClean="0">
                <a:hlinkClick r:id="rId3"/>
              </a:rPr>
              <a:t>Begin Skin Consultation</a:t>
            </a:r>
            <a:endParaRPr lang="en-US" dirty="0" smtClean="0"/>
          </a:p>
          <a:p>
            <a:r>
              <a:rPr lang="en-US" cap="all" dirty="0" smtClean="0"/>
              <a:t>HOW MAY WE HELP YOU?' </a:t>
            </a:r>
            <a:r>
              <a:rPr lang="en-US" dirty="0" smtClean="0"/>
              <a:t>text on the La </a:t>
            </a:r>
            <a:r>
              <a:rPr lang="en-US" dirty="0" err="1" smtClean="0"/>
              <a:t>Mer</a:t>
            </a:r>
            <a:r>
              <a:rPr lang="en-US" dirty="0" smtClean="0"/>
              <a:t> product page.</a:t>
            </a:r>
          </a:p>
          <a:p>
            <a:endParaRPr lang="en-US" dirty="0" smtClean="0"/>
          </a:p>
          <a:p>
            <a:pPr defTabSz="948507">
              <a:defRPr/>
            </a:pPr>
            <a:r>
              <a:rPr lang="en-US" b="1" dirty="0" smtClean="0"/>
              <a:t>Tags beginning with 'embeddable-' will enable the template to only be used for </a:t>
            </a:r>
            <a:r>
              <a:rPr lang="en-US" b="1" dirty="0" err="1" smtClean="0"/>
              <a:t>embeddables</a:t>
            </a:r>
            <a:r>
              <a:rPr lang="en-US" b="1" dirty="0" smtClean="0"/>
              <a:t>, The string value after 'embeddable-' must match the machine name of the content type. These are currently not used on La </a:t>
            </a:r>
            <a:r>
              <a:rPr lang="en-US" b="1" dirty="0" err="1" smtClean="0"/>
              <a:t>Mer</a:t>
            </a:r>
            <a:r>
              <a:rPr lang="en-US" b="1" dirty="0" smtClean="0"/>
              <a:t> or Jo Malone.</a:t>
            </a:r>
          </a:p>
          <a:p>
            <a:r>
              <a:rPr lang="en-US" dirty="0" smtClean="0"/>
              <a:t>embeddable-product - Only shows on embeddable products</a:t>
            </a:r>
          </a:p>
          <a:p>
            <a:r>
              <a:rPr lang="en-US" dirty="0" smtClean="0"/>
              <a:t>embeddable-category - Only shows on embeddable categories</a:t>
            </a:r>
          </a:p>
          <a:p>
            <a:r>
              <a:rPr lang="en-US" dirty="0" smtClean="0"/>
              <a:t>embeddable-block - Only shows on embeddable blocks</a:t>
            </a:r>
          </a:p>
          <a:p>
            <a:endParaRPr lang="en-US" dirty="0" smtClean="0"/>
          </a:p>
          <a:p>
            <a:pPr defTabSz="948507">
              <a:defRPr/>
            </a:pPr>
            <a:r>
              <a:rPr lang="en-US" b="1" dirty="0" smtClean="0"/>
              <a:t>'formatter' tags will enable a template to be used as a formatter for all content types it is tagged for using the </a:t>
            </a:r>
            <a:r>
              <a:rPr lang="en-US" b="1" dirty="0" err="1" smtClean="0"/>
              <a:t>contenttype</a:t>
            </a:r>
            <a:r>
              <a:rPr lang="en-US" b="1" dirty="0" smtClean="0"/>
              <a:t>- tags, and will not be used for the pc or mobile content fields</a:t>
            </a:r>
          </a:p>
        </p:txBody>
      </p:sp>
      <p:sp>
        <p:nvSpPr>
          <p:cNvPr id="4" name="Slide Number Placeholder 3"/>
          <p:cNvSpPr>
            <a:spLocks noGrp="1"/>
          </p:cNvSpPr>
          <p:nvPr>
            <p:ph type="sldNum" sz="quarter" idx="10"/>
          </p:nvPr>
        </p:nvSpPr>
        <p:spPr/>
        <p:txBody>
          <a:bodyPr/>
          <a:lstStyle/>
          <a:p>
            <a:fld id="{1522C527-837C-42D9-82D2-86060484E132}" type="slidenum">
              <a:rPr lang="en-US" smtClean="0"/>
              <a:pPr/>
              <a:t>46</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Owner defaults</a:t>
            </a:r>
            <a:r>
              <a:rPr lang="en-US" baseline="0" dirty="0" smtClean="0"/>
              <a:t> to which site you are in.</a:t>
            </a:r>
          </a:p>
          <a:p>
            <a:endParaRPr lang="en-US" baseline="0" dirty="0" smtClean="0"/>
          </a:p>
          <a:p>
            <a:r>
              <a:rPr lang="en-US" baseline="0" dirty="0" smtClean="0"/>
              <a:t>The template type dropdown only has an organizational purpose. It’s not used for any function on the customer facing site. The formatter type shown here is a “formatter” which you can think of as “wrapper” code for the content. In this case, this “formatter” code plays the slide content. A formatter is a type of template.</a:t>
            </a:r>
          </a:p>
          <a:p>
            <a:endParaRPr lang="en-US" baseline="0" dirty="0" smtClean="0"/>
          </a:p>
          <a:p>
            <a:r>
              <a:rPr lang="en-US" baseline="0" dirty="0" smtClean="0"/>
              <a:t>By default the HTML of the template is shown.</a:t>
            </a:r>
          </a:p>
          <a:p>
            <a:endParaRPr lang="en-US" baseline="0" dirty="0" smtClean="0"/>
          </a:p>
          <a:p>
            <a:r>
              <a:rPr lang="en-US" baseline="0" dirty="0" smtClean="0"/>
              <a:t>As you can see in this example, the code snippet is editable here.</a:t>
            </a:r>
          </a:p>
          <a:p>
            <a:endParaRPr lang="en-US" baseline="0" dirty="0" smtClean="0"/>
          </a:p>
          <a:p>
            <a:r>
              <a:rPr lang="en-US" baseline="0" dirty="0" smtClean="0"/>
              <a:t>Anytime you see </a:t>
            </a:r>
            <a:r>
              <a:rPr lang="en-US" baseline="0" dirty="0" err="1" smtClean="0"/>
              <a:t>brackers</a:t>
            </a:r>
            <a:r>
              <a:rPr lang="en-US" baseline="0" dirty="0" smtClean="0"/>
              <a:t> like this {{#templates}} or {{{ rendered }}}, this is calling a input definition that is dynamic. You can find and use all available input definitions in the 'Input Definitions' tab.</a:t>
            </a:r>
          </a:p>
        </p:txBody>
      </p:sp>
      <p:sp>
        <p:nvSpPr>
          <p:cNvPr id="4" name="Slide Number Placeholder 3"/>
          <p:cNvSpPr>
            <a:spLocks noGrp="1"/>
          </p:cNvSpPr>
          <p:nvPr>
            <p:ph type="sldNum" sz="quarter" idx="10"/>
          </p:nvPr>
        </p:nvSpPr>
        <p:spPr/>
        <p:txBody>
          <a:bodyPr/>
          <a:lstStyle/>
          <a:p>
            <a:fld id="{1522C527-837C-42D9-82D2-86060484E132}" type="slidenum">
              <a:rPr lang="en-US" smtClean="0"/>
              <a:pPr/>
              <a:t>47</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a:t>
            </a:r>
            <a:r>
              <a:rPr lang="en-US" baseline="0" dirty="0" smtClean="0"/>
              <a:t> you click the 'CSS' tab for this template, you will see the CSS used for this particular template. You can edit the CSS on the page and save changes. If you make changes through the production </a:t>
            </a:r>
            <a:r>
              <a:rPr lang="en-US" baseline="0" dirty="0" err="1" smtClean="0"/>
              <a:t>Drupal</a:t>
            </a:r>
            <a:r>
              <a:rPr lang="en-US" baseline="0" dirty="0" smtClean="0"/>
              <a:t> CMS, the template changes will sync down every hour like content does. This saves you from having to go through an </a:t>
            </a:r>
            <a:r>
              <a:rPr lang="en-US" baseline="0" dirty="0" err="1" smtClean="0"/>
              <a:t>drupal</a:t>
            </a:r>
            <a:r>
              <a:rPr lang="en-US" baseline="0" dirty="0" smtClean="0"/>
              <a:t> code integration manager to merge your changes, so it’s highly recommended that you make changes through the </a:t>
            </a:r>
            <a:r>
              <a:rPr lang="en-US" baseline="0" dirty="0" err="1" smtClean="0"/>
              <a:t>Drupal</a:t>
            </a:r>
            <a:r>
              <a:rPr lang="en-US" baseline="0" dirty="0" smtClean="0"/>
              <a:t> CMS UI as much as possible.</a:t>
            </a:r>
          </a:p>
          <a:p>
            <a:endParaRPr lang="en-US" baseline="0" dirty="0" smtClean="0"/>
          </a:p>
          <a:p>
            <a:r>
              <a:rPr lang="en-US" baseline="0" dirty="0" smtClean="0"/>
              <a:t>PLEASE NOTE: There was a bug where the actual CSS code is not being pulled by default into this view so you may see remnants of this in older templates. To correct this, you must access the CSS itself through a line command and copy into this window to make changes. If you are not an engineer with access to directly to the server, you must get the code from someone who has that access.</a:t>
            </a:r>
          </a:p>
        </p:txBody>
      </p:sp>
      <p:sp>
        <p:nvSpPr>
          <p:cNvPr id="4" name="Slide Number Placeholder 3"/>
          <p:cNvSpPr>
            <a:spLocks noGrp="1"/>
          </p:cNvSpPr>
          <p:nvPr>
            <p:ph type="sldNum" sz="quarter" idx="10"/>
          </p:nvPr>
        </p:nvSpPr>
        <p:spPr/>
        <p:txBody>
          <a:bodyPr/>
          <a:lstStyle/>
          <a:p>
            <a:fld id="{1522C527-837C-42D9-82D2-86060484E132}" type="slidenum">
              <a:rPr lang="en-US" smtClean="0"/>
              <a:pPr/>
              <a:t>48</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a:t>
            </a:r>
            <a:r>
              <a:rPr lang="en-US" baseline="0" dirty="0" smtClean="0"/>
              <a:t> you click the 'JS' tab for this template, you will see the JS used for this particular template. You can edit the JS on the page and save changes. If you make changes through the production </a:t>
            </a:r>
            <a:r>
              <a:rPr lang="en-US" baseline="0" dirty="0" err="1" smtClean="0"/>
              <a:t>Drupal</a:t>
            </a:r>
            <a:r>
              <a:rPr lang="en-US" baseline="0" dirty="0" smtClean="0"/>
              <a:t> CMS, the template changes will sync down every hour like content does. This saves you from having to go through an </a:t>
            </a:r>
            <a:r>
              <a:rPr lang="en-US" baseline="0" dirty="0" err="1" smtClean="0"/>
              <a:t>drupal</a:t>
            </a:r>
            <a:r>
              <a:rPr lang="en-US" baseline="0" dirty="0" smtClean="0"/>
              <a:t> code integration manager to merge your changes, so it’s highly recommended that you make changes through the </a:t>
            </a:r>
            <a:r>
              <a:rPr lang="en-US" baseline="0" dirty="0" err="1" smtClean="0"/>
              <a:t>Drupal</a:t>
            </a:r>
            <a:r>
              <a:rPr lang="en-US" baseline="0" dirty="0" smtClean="0"/>
              <a:t> CMS UI as much as possible.</a:t>
            </a:r>
          </a:p>
          <a:p>
            <a:endParaRPr lang="en-US" baseline="0" dirty="0" smtClean="0"/>
          </a:p>
          <a:p>
            <a:r>
              <a:rPr lang="en-US" baseline="0" dirty="0" smtClean="0"/>
              <a:t>PLEASE NOTE: There was a bug where the actual JS code is not being pulled by default into this view so you may see remnants of this in older templates. To correct this, you must access the JS itself through a line command and copy into this window to make changes. If you are not an engineer with access to directly to the server, you must get the code from someone who has that access.</a:t>
            </a:r>
          </a:p>
        </p:txBody>
      </p:sp>
      <p:sp>
        <p:nvSpPr>
          <p:cNvPr id="4" name="Slide Number Placeholder 3"/>
          <p:cNvSpPr>
            <a:spLocks noGrp="1"/>
          </p:cNvSpPr>
          <p:nvPr>
            <p:ph type="sldNum" sz="quarter" idx="10"/>
          </p:nvPr>
        </p:nvSpPr>
        <p:spPr/>
        <p:txBody>
          <a:bodyPr/>
          <a:lstStyle/>
          <a:p>
            <a:fld id="{1522C527-837C-42D9-82D2-86060484E132}" type="slidenum">
              <a:rPr lang="en-US" smtClean="0"/>
              <a:pPr/>
              <a:t>49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a:t>
            </a:r>
            <a:r>
              <a:rPr lang="en-US" baseline="0" dirty="0" smtClean="0"/>
              <a:t> you click the 'Libraries' tab for this template, you will see all the available </a:t>
            </a:r>
            <a:r>
              <a:rPr lang="en-US" baseline="0" dirty="0" err="1" smtClean="0"/>
              <a:t>javascript</a:t>
            </a:r>
            <a:r>
              <a:rPr lang="en-US" baseline="0" dirty="0" smtClean="0"/>
              <a:t> libraries from all ELC online sites. You can embed any of these JS libraries by clicking the checkbox next to it.</a:t>
            </a:r>
          </a:p>
          <a:p>
            <a:endParaRPr lang="en-US" baseline="0" dirty="0" smtClean="0"/>
          </a:p>
          <a:p>
            <a:pPr defTabSz="948507">
              <a:defRPr/>
            </a:pPr>
            <a:r>
              <a:rPr lang="en-US" dirty="0" smtClean="0"/>
              <a:t>Libraries are defined in code via </a:t>
            </a:r>
            <a:r>
              <a:rPr lang="en-US" dirty="0" err="1" smtClean="0"/>
              <a:t>hook_library</a:t>
            </a:r>
            <a:r>
              <a:rPr lang="en-US" dirty="0" smtClean="0"/>
              <a:t>. Although the </a:t>
            </a:r>
            <a:r>
              <a:rPr lang="en-US" dirty="0" err="1" smtClean="0"/>
              <a:t>template_field</a:t>
            </a:r>
            <a:r>
              <a:rPr lang="en-US" dirty="0" smtClean="0"/>
              <a:t> module requires the Libraries API module to function, the list of available options to templates comes from the core system. I believe duplicates are possible in core. </a:t>
            </a:r>
          </a:p>
          <a:p>
            <a:endParaRPr lang="en-US" baseline="0"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50</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defTabSz="948507">
              <a:defRPr/>
            </a:pPr>
            <a:r>
              <a:rPr lang="en-US" dirty="0" smtClean="0"/>
              <a:t>Whoever creates the template - an engineer or an agency - defines which fields get applied to a template or formatter. That can be done in code, or through the UI provided. Templates and formatters can both have as many fields as they'd like. However, formatters by their nature have less since they're just "wrappers" for other templates.</a:t>
            </a:r>
          </a:p>
          <a:p>
            <a:pPr defTabSz="948507">
              <a:defRPr/>
            </a:pPr>
            <a:endParaRPr lang="en-US" baseline="0" dirty="0" smtClean="0"/>
          </a:p>
          <a:p>
            <a:pPr>
              <a:buFont typeface="Arial" pitchFamily="34" charset="0"/>
              <a:buChar char="•"/>
            </a:pPr>
            <a:r>
              <a:rPr lang="en-US" baseline="0" dirty="0" smtClean="0"/>
              <a:t>Label is the title for the editable area.</a:t>
            </a:r>
          </a:p>
          <a:p>
            <a:pPr>
              <a:buFont typeface="Arial" pitchFamily="34" charset="0"/>
              <a:buChar char="•"/>
            </a:pPr>
            <a:r>
              <a:rPr lang="en-US" baseline="0" dirty="0" smtClean="0"/>
              <a:t>Type is the type of content.</a:t>
            </a:r>
          </a:p>
          <a:p>
            <a:pPr>
              <a:buFont typeface="Arial" pitchFamily="34" charset="0"/>
              <a:buChar char="•"/>
            </a:pPr>
            <a:r>
              <a:rPr lang="en-US" baseline="0" dirty="0" smtClean="0"/>
              <a:t>Description appears below the title and provides direction on what can be done with the content.</a:t>
            </a:r>
          </a:p>
          <a:p>
            <a:pPr>
              <a:buFont typeface="Arial" pitchFamily="34" charset="0"/>
              <a:buChar char="•"/>
            </a:pPr>
            <a:r>
              <a:rPr lang="en-US" baseline="0" dirty="0" smtClean="0"/>
              <a:t>Required makes the content required for saving</a:t>
            </a:r>
          </a:p>
          <a:p>
            <a:endParaRPr lang="en-US" baseline="0" dirty="0" smtClean="0"/>
          </a:p>
          <a:p>
            <a:r>
              <a:rPr lang="en-US" baseline="0" dirty="0" smtClean="0"/>
              <a:t>In this example, we see that the slide background image can be edited, the alignment of the content can be controlled and the title entered.</a:t>
            </a:r>
          </a:p>
          <a:p>
            <a:endParaRPr lang="en-US" baseline="0" dirty="0" smtClean="0"/>
          </a:p>
          <a:p>
            <a:r>
              <a:rPr lang="en-US" baseline="0" dirty="0" smtClean="0"/>
              <a:t>Here’s a link to how to define input definitions.</a:t>
            </a:r>
          </a:p>
          <a:p>
            <a:r>
              <a:rPr lang="en-US" dirty="0" smtClean="0">
                <a:hlinkClick r:id="rId3"/>
              </a:rPr>
              <a:t>https://engwiki.esteelauder.com/twiki/bin/view/ELC2/TemplateNamingConventions#Template_Field_Names_Key_column</a:t>
            </a:r>
            <a:endParaRPr lang="en-US" dirty="0" smtClean="0"/>
          </a:p>
          <a:p>
            <a:endParaRPr lang="en-US" baseline="0" dirty="0" smtClean="0"/>
          </a:p>
          <a:p>
            <a:pPr>
              <a:buFont typeface="Arial" pitchFamily="34" charset="0"/>
              <a:buChar char="•"/>
            </a:pPr>
            <a:r>
              <a:rPr lang="en-US" baseline="0" dirty="0" smtClean="0"/>
              <a:t>Standard input definition field naming for similar field types, so that in the CMS interface, the CMS user can switch from one template to another and the content will smartly populate in the new template based on the matching field names.</a:t>
            </a:r>
          </a:p>
          <a:p>
            <a:pPr>
              <a:buFont typeface="Arial" pitchFamily="34" charset="0"/>
              <a:buChar char="•"/>
            </a:pPr>
            <a:r>
              <a:rPr lang="en-US" baseline="0" dirty="0" smtClean="0"/>
              <a:t>Use the same input definition field names for PC &amp; Mobile version of the template, so that user can choose the 'Mobile' version of the template on the 'Mobile' tab and have the content automatically populate into the correct fields.</a:t>
            </a:r>
          </a:p>
          <a:p>
            <a:pPr>
              <a:buFont typeface="Arial" pitchFamily="34" charset="0"/>
              <a:buChar char="•"/>
            </a:pPr>
            <a:endParaRPr lang="en-US" baseline="0" dirty="0" smtClean="0"/>
          </a:p>
          <a:p>
            <a:pPr>
              <a:buFont typeface="Arial" pitchFamily="34" charset="0"/>
              <a:buNone/>
            </a:pPr>
            <a:r>
              <a:rPr lang="en-US" baseline="0" dirty="0" smtClean="0"/>
              <a:t>Here's a list of common template field keys:</a:t>
            </a:r>
          </a:p>
          <a:p>
            <a:pPr lvl="1">
              <a:buFont typeface="Arial" pitchFamily="34" charset="0"/>
              <a:buChar char="•"/>
            </a:pPr>
            <a:r>
              <a:rPr lang="en-US" baseline="0" dirty="0" smtClean="0"/>
              <a:t>Background</a:t>
            </a:r>
          </a:p>
          <a:p>
            <a:pPr lvl="1">
              <a:buFont typeface="Arial" pitchFamily="34" charset="0"/>
              <a:buChar char="•"/>
            </a:pPr>
            <a:r>
              <a:rPr lang="en-US" baseline="0" dirty="0" err="1" smtClean="0"/>
              <a:t>background_image</a:t>
            </a:r>
            <a:endParaRPr lang="en-US" baseline="0" dirty="0" smtClean="0"/>
          </a:p>
          <a:p>
            <a:pPr lvl="1">
              <a:buFont typeface="Arial" pitchFamily="34" charset="0"/>
              <a:buChar char="•"/>
            </a:pPr>
            <a:r>
              <a:rPr lang="en-US" baseline="0" dirty="0" smtClean="0"/>
              <a:t>background_image2</a:t>
            </a:r>
          </a:p>
          <a:p>
            <a:pPr lvl="1">
              <a:buFont typeface="Arial" pitchFamily="34" charset="0"/>
              <a:buChar char="•"/>
            </a:pPr>
            <a:r>
              <a:rPr lang="en-US" baseline="0" dirty="0" err="1" smtClean="0"/>
              <a:t>background_image_x</a:t>
            </a:r>
            <a:endParaRPr lang="en-US" baseline="0" dirty="0" smtClean="0"/>
          </a:p>
          <a:p>
            <a:pPr lvl="1">
              <a:buFont typeface="Arial" pitchFamily="34" charset="0"/>
              <a:buChar char="•"/>
            </a:pPr>
            <a:r>
              <a:rPr lang="en-US" baseline="0" dirty="0" err="1" smtClean="0"/>
              <a:t>background_image_y</a:t>
            </a:r>
            <a:r>
              <a:rPr lang="en-US" baseline="0" dirty="0" smtClean="0"/>
              <a:t> * Button</a:t>
            </a:r>
          </a:p>
          <a:p>
            <a:pPr lvl="1">
              <a:buFont typeface="Arial" pitchFamily="34" charset="0"/>
              <a:buChar char="•"/>
            </a:pPr>
            <a:r>
              <a:rPr lang="en-US" baseline="0" dirty="0" err="1" smtClean="0"/>
              <a:t>button_text</a:t>
            </a:r>
            <a:endParaRPr lang="en-US" baseline="0" dirty="0" smtClean="0"/>
          </a:p>
          <a:p>
            <a:pPr lvl="1">
              <a:buFont typeface="Arial" pitchFamily="34" charset="0"/>
              <a:buChar char="•"/>
            </a:pPr>
            <a:r>
              <a:rPr lang="en-US" baseline="0" dirty="0" err="1" smtClean="0"/>
              <a:t>button_url</a:t>
            </a:r>
            <a:endParaRPr lang="en-US" baseline="0" dirty="0" smtClean="0"/>
          </a:p>
          <a:p>
            <a:pPr lvl="1">
              <a:buFont typeface="Arial" pitchFamily="34" charset="0"/>
              <a:buChar char="•"/>
            </a:pPr>
            <a:r>
              <a:rPr lang="en-US" baseline="0" dirty="0" err="1" smtClean="0"/>
              <a:t>button_text_color</a:t>
            </a:r>
            <a:endParaRPr lang="en-US" baseline="0" dirty="0" smtClean="0"/>
          </a:p>
          <a:p>
            <a:pPr lvl="1">
              <a:buFont typeface="Arial" pitchFamily="34" charset="0"/>
              <a:buChar char="•"/>
            </a:pPr>
            <a:r>
              <a:rPr lang="en-US" baseline="0" dirty="0" err="1" smtClean="0"/>
              <a:t>button_text_color_hover</a:t>
            </a:r>
            <a:endParaRPr lang="en-US" baseline="0" dirty="0" smtClean="0"/>
          </a:p>
          <a:p>
            <a:pPr lvl="1">
              <a:buFont typeface="Arial" pitchFamily="34" charset="0"/>
              <a:buChar char="•"/>
            </a:pPr>
            <a:r>
              <a:rPr lang="en-US" baseline="0" dirty="0" err="1" smtClean="0"/>
              <a:t>button_background_color</a:t>
            </a:r>
            <a:endParaRPr lang="en-US" baseline="0" dirty="0" smtClean="0"/>
          </a:p>
          <a:p>
            <a:pPr lvl="1">
              <a:buFont typeface="Arial" pitchFamily="34" charset="0"/>
              <a:buChar char="•"/>
            </a:pPr>
            <a:r>
              <a:rPr lang="en-US" baseline="0" dirty="0" err="1" smtClean="0"/>
              <a:t>button_background_color_hover</a:t>
            </a:r>
            <a:endParaRPr lang="en-US" baseline="0"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51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a:t>
            </a:r>
            <a:r>
              <a:rPr lang="en-US" baseline="0" dirty="0" smtClean="0"/>
              <a:t> let’s give you the information you need to get started.</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After you’ve made all the changes you need, click 'Save' at the bottom of the page.</a:t>
            </a:r>
          </a:p>
          <a:p>
            <a:endParaRPr lang="en-US" baseline="0" dirty="0" smtClean="0"/>
          </a:p>
          <a:p>
            <a:r>
              <a:rPr lang="en-US" baseline="0" dirty="0" smtClean="0"/>
              <a:t>The templates use “mustache” markup which is noted with {{ }} or {{{ }}} . These note where input types are inserted into the templates. For example, you’ll see {{#</a:t>
            </a:r>
            <a:r>
              <a:rPr lang="en-US" baseline="0" dirty="0" err="1" smtClean="0"/>
              <a:t>background_image</a:t>
            </a:r>
            <a:r>
              <a:rPr lang="en-US" baseline="0" dirty="0" smtClean="0"/>
              <a:t>}} in the markup which means the template is calling and getting whatever was input into the template as content.</a:t>
            </a:r>
          </a:p>
          <a:p>
            <a:endParaRPr lang="en-US" baseline="0" dirty="0" smtClean="0"/>
          </a:p>
          <a:p>
            <a:r>
              <a:rPr lang="en-US" baseline="0" dirty="0" smtClean="0"/>
              <a:t>You can read more about mustache markup here.</a:t>
            </a:r>
          </a:p>
          <a:p>
            <a:r>
              <a:rPr lang="en-US" dirty="0" smtClean="0">
                <a:hlinkClick r:id="rId3"/>
              </a:rPr>
              <a:t>http://en.wikipedia.org/wiki/Mustache_(template_system)</a:t>
            </a:r>
            <a:endParaRPr lang="en-US" dirty="0" smtClean="0"/>
          </a:p>
          <a:p>
            <a:r>
              <a:rPr lang="en-US" dirty="0" smtClean="0">
                <a:hlinkClick r:id="rId4"/>
              </a:rPr>
              <a:t>http://stackoverflow.com/tags/mustache/info</a:t>
            </a:r>
            <a:endParaRPr lang="en-US" baseline="0"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52</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8507">
              <a:defRPr/>
            </a:pPr>
            <a:r>
              <a:rPr lang="en-US" dirty="0" smtClean="0"/>
              <a:t>After</a:t>
            </a:r>
            <a:r>
              <a:rPr lang="en-US" baseline="0" dirty="0" smtClean="0"/>
              <a:t> saving the template itself, you must then use it in a draft revision of content. Please </a:t>
            </a:r>
            <a:r>
              <a:rPr lang="en-US" dirty="0" smtClean="0"/>
              <a:t>note that you must also have Content Editor permissions to do this. Users who are just Template Editors cannot create or edit content.</a:t>
            </a:r>
          </a:p>
          <a:p>
            <a:endParaRPr lang="en-US" baseline="0" dirty="0" smtClean="0"/>
          </a:p>
          <a:p>
            <a:pPr defTabSz="948507">
              <a:defRPr/>
            </a:pPr>
            <a:r>
              <a:rPr lang="en-US" baseline="0" dirty="0" smtClean="0"/>
              <a:t>Find the content where you want to use the template and make a new draft revision. </a:t>
            </a:r>
          </a:p>
          <a:p>
            <a:endParaRPr lang="en-US" baseline="0" dirty="0" smtClean="0"/>
          </a:p>
          <a:p>
            <a:r>
              <a:rPr lang="en-US" baseline="0" dirty="0" smtClean="0"/>
              <a:t>In the draft revision, select the new template and populate its content. If you used the same input definitions as an existing template the content will be carried over. Input the template’s content then follow the content workflow of saving the revision, reviewing the changes with a revision tag, approving the revision, then publishing the revision.</a:t>
            </a:r>
          </a:p>
          <a:p>
            <a:endParaRPr lang="en-US" baseline="0" dirty="0" smtClean="0"/>
          </a:p>
          <a:p>
            <a:r>
              <a:rPr lang="en-US" baseline="0" dirty="0" smtClean="0"/>
              <a:t>Keep in mind the change will take 10 minutes to appear on production and another hour to appear on eng, dev and stage environments.</a:t>
            </a:r>
          </a:p>
        </p:txBody>
      </p:sp>
      <p:sp>
        <p:nvSpPr>
          <p:cNvPr id="4" name="Slide Number Placeholder 3"/>
          <p:cNvSpPr>
            <a:spLocks noGrp="1"/>
          </p:cNvSpPr>
          <p:nvPr>
            <p:ph type="sldNum" sz="quarter" idx="10"/>
          </p:nvPr>
        </p:nvSpPr>
        <p:spPr/>
        <p:txBody>
          <a:bodyPr/>
          <a:lstStyle/>
          <a:p>
            <a:fld id="{1522C527-837C-42D9-82D2-86060484E132}" type="slidenum">
              <a:rPr lang="en-US" smtClean="0"/>
              <a:pPr/>
              <a:t>53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t>
            </a:r>
            <a:r>
              <a:rPr lang="en-US" dirty="0" err="1" smtClean="0"/>
              <a:t>Drupal</a:t>
            </a:r>
            <a:r>
              <a:rPr lang="en-US" dirty="0" smtClean="0"/>
              <a:t> TEMPLATE</a:t>
            </a:r>
            <a:r>
              <a:rPr lang="en-US" baseline="0" dirty="0" smtClean="0"/>
              <a:t> CODE workflow.</a:t>
            </a:r>
          </a:p>
          <a:p>
            <a:endParaRPr lang="en-US" baseline="0" dirty="0" smtClean="0"/>
          </a:p>
          <a:p>
            <a:r>
              <a:rPr lang="en-US" baseline="0" dirty="0" smtClean="0"/>
              <a:t>This is different from the current workflow on </a:t>
            </a:r>
            <a:r>
              <a:rPr lang="en-US" baseline="0" dirty="0" err="1" smtClean="0"/>
              <a:t>PerlGem</a:t>
            </a:r>
            <a:r>
              <a:rPr lang="en-US" baseline="0" dirty="0" smtClean="0"/>
              <a:t> because you need to create a content draft revision using your template in order to review new code changes. You can edit </a:t>
            </a:r>
            <a:r>
              <a:rPr lang="en-US" baseline="0" dirty="0" err="1" smtClean="0"/>
              <a:t>Drupal</a:t>
            </a:r>
            <a:r>
              <a:rPr lang="en-US" baseline="0" dirty="0" smtClean="0"/>
              <a:t> template on an engineering personal server, but it’s best practice to login to the </a:t>
            </a:r>
            <a:r>
              <a:rPr lang="en-US" baseline="0" dirty="0" err="1" smtClean="0"/>
              <a:t>Drupal</a:t>
            </a:r>
            <a:r>
              <a:rPr lang="en-US" baseline="0" dirty="0" smtClean="0"/>
              <a:t> CMS UI to clone and edit the template code. The biggest benefit of this is that your template code changes will be available on all environments and not have to be manually integrated by a </a:t>
            </a:r>
            <a:r>
              <a:rPr lang="en-US" baseline="0" dirty="0" err="1" smtClean="0"/>
              <a:t>DrupalGem</a:t>
            </a:r>
            <a:r>
              <a:rPr lang="en-US" baseline="0" dirty="0" smtClean="0"/>
              <a:t> Code integration manager.</a:t>
            </a:r>
          </a:p>
          <a:p>
            <a:endParaRPr lang="en-US" baseline="0" dirty="0" smtClean="0"/>
          </a:p>
          <a:p>
            <a:r>
              <a:rPr lang="en-US" baseline="0" dirty="0" smtClean="0"/>
              <a:t>The first step you should take when you want to change a template is to make a clone (e.g. copy) of it. This way, you will have a backup of the template.</a:t>
            </a:r>
          </a:p>
          <a:p>
            <a:endParaRPr lang="en-US" baseline="0" dirty="0" smtClean="0"/>
          </a:p>
          <a:p>
            <a:r>
              <a:rPr lang="en-US" baseline="0" dirty="0" smtClean="0"/>
              <a:t>After you’ve made a clone of the template, you can go in and edit it.</a:t>
            </a:r>
          </a:p>
          <a:p>
            <a:endParaRPr lang="en-US" baseline="0" dirty="0" smtClean="0"/>
          </a:p>
          <a:p>
            <a:r>
              <a:rPr lang="en-US" baseline="0" dirty="0" smtClean="0"/>
              <a:t>After you are happy with your edits and have saved them, you need to create a draft revision using the template through the content workflow which includes creating a new draft revision, using the template in the new draft revision, editing content, approving content then publishing content.</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54</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55690" indent="-355690" defTabSz="948507">
              <a:spcBef>
                <a:spcPct val="20000"/>
              </a:spcBef>
              <a:buFont typeface="Arial" pitchFamily="34" charset="0"/>
              <a:buChar char="•"/>
              <a:defRPr/>
            </a:pPr>
            <a:endParaRPr lang="en-US" sz="2100" dirty="0" smtClean="0">
              <a:latin typeface="Calibri" pitchFamily="34" charset="0"/>
              <a:cs typeface="Arial" pitchFamily="34" charset="0"/>
            </a:endParaRPr>
          </a:p>
        </p:txBody>
      </p:sp>
      <p:sp>
        <p:nvSpPr>
          <p:cNvPr id="4" name="Slide Number Placeholder 3"/>
          <p:cNvSpPr>
            <a:spLocks noGrp="1"/>
          </p:cNvSpPr>
          <p:nvPr>
            <p:ph type="sldNum" sz="quarter" idx="10"/>
          </p:nvPr>
        </p:nvSpPr>
        <p:spPr/>
        <p:txBody>
          <a:bodyPr/>
          <a:lstStyle/>
          <a:p>
            <a:fld id="{1522C527-837C-42D9-82D2-86060484E132}" type="slidenum">
              <a:rPr lang="en-US" smtClean="0"/>
              <a:pPr/>
              <a:t>56</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looking at how best to get a new enhancement from a site, it’s a good time to discuss the concepts of 'Master Site' and 'Inheritance'.</a:t>
            </a:r>
          </a:p>
          <a:p>
            <a:endParaRPr lang="en-US" baseline="0" dirty="0" smtClean="0"/>
          </a:p>
          <a:p>
            <a:pPr defTabSz="948507">
              <a:defRPr/>
            </a:pPr>
            <a:r>
              <a:rPr lang="en-US" baseline="0" dirty="0" smtClean="0"/>
              <a:t>First let’s talk about the 'Master Site.' </a:t>
            </a:r>
            <a:r>
              <a:rPr lang="en-US" dirty="0" smtClean="0"/>
              <a:t>Each brand’s E-commerce site is built off of the Brand Master site. This the baseline English language site. It is based off of the US site and contains content and templates that can be copied to other sites.</a:t>
            </a:r>
            <a:r>
              <a:rPr lang="en-US" baseline="0" dirty="0" smtClean="0"/>
              <a:t> </a:t>
            </a:r>
            <a:r>
              <a:rPr lang="en-US" dirty="0" smtClean="0"/>
              <a:t>The source of the master site is evolving it is conceptually the site that is used to copy from for other sites. </a:t>
            </a:r>
          </a:p>
          <a:p>
            <a:pPr defTabSz="948507">
              <a:defRPr/>
            </a:pPr>
            <a:endParaRPr lang="en-US" dirty="0" smtClean="0"/>
          </a:p>
          <a:p>
            <a:pPr defTabSz="948507">
              <a:defRPr/>
            </a:pPr>
            <a:r>
              <a:rPr lang="en-US" dirty="0" smtClean="0"/>
              <a:t>Please note that</a:t>
            </a:r>
            <a:r>
              <a:rPr lang="en-US" baseline="0" dirty="0" smtClean="0"/>
              <a:t> the </a:t>
            </a:r>
            <a:r>
              <a:rPr lang="en-US" baseline="0" dirty="0" err="1" smtClean="0"/>
              <a:t>coresite</a:t>
            </a:r>
            <a:r>
              <a:rPr lang="en-US" baseline="0" dirty="0" smtClean="0"/>
              <a:t> master and the E-Commerce master sites are currently different from each other.</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57</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a brand site for a specific locale is created, it can inherit the content by 'localizing from' the Master</a:t>
            </a:r>
            <a:r>
              <a:rPr lang="en-US" baseline="0" dirty="0" smtClean="0"/>
              <a:t> or any other instance of the brand site.</a:t>
            </a:r>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58</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We’re going to localize the complimentary benefits overlay from the La</a:t>
            </a:r>
            <a:r>
              <a:rPr lang="en-US" baseline="0" dirty="0" smtClean="0"/>
              <a:t> </a:t>
            </a:r>
            <a:r>
              <a:rPr lang="en-US" baseline="0" dirty="0" err="1" smtClean="0"/>
              <a:t>Mer</a:t>
            </a:r>
            <a:r>
              <a:rPr lang="en-US" baseline="0" dirty="0" smtClean="0"/>
              <a:t> US E-Commerce site as an example of how to localize content.</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60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t>To localize content through</a:t>
            </a:r>
            <a:r>
              <a:rPr lang="en-US" baseline="0" dirty="0" smtClean="0"/>
              <a:t> the </a:t>
            </a:r>
            <a:r>
              <a:rPr lang="en-US" baseline="0" dirty="0" err="1" smtClean="0"/>
              <a:t>Drupal</a:t>
            </a:r>
            <a:r>
              <a:rPr lang="en-US" baseline="0" dirty="0" smtClean="0"/>
              <a:t> CMS, you first need to login:</a:t>
            </a:r>
          </a:p>
          <a:p>
            <a:pPr defTabSz="948507">
              <a:defRPr/>
            </a:pPr>
            <a:r>
              <a:rPr lang="en-US" dirty="0" smtClean="0">
                <a:hlinkClick r:id="rId3"/>
              </a:rPr>
              <a:t>https://e.cremedelamer.cn.cms.elcdev.net/user</a:t>
            </a:r>
            <a:endParaRPr lang="en-US" dirty="0" smtClean="0"/>
          </a:p>
          <a:p>
            <a:pPr lvl="0"/>
            <a:endParaRPr lang="en-US" dirty="0" smtClean="0"/>
          </a:p>
          <a:p>
            <a:pPr marL="237127" indent="-237127">
              <a:buAutoNum type="arabicPeriod"/>
            </a:pPr>
            <a:r>
              <a:rPr lang="en-US" dirty="0" smtClean="0"/>
              <a:t>Once you log into the CMS, make sure you are</a:t>
            </a:r>
            <a:r>
              <a:rPr lang="en-US" baseline="0" dirty="0" smtClean="0"/>
              <a:t> in the 'Prod' environment. In the dropdown in the upper right, you can browse the content of all other locale sites. You can not edit them if you don’t have permissions, but you can localize content from another site you can navigate to from the dropdown. Select ‘La </a:t>
            </a:r>
            <a:r>
              <a:rPr lang="en-US" baseline="0" dirty="0" err="1" smtClean="0"/>
              <a:t>Mer</a:t>
            </a:r>
            <a:r>
              <a:rPr lang="en-US" baseline="0" dirty="0" smtClean="0"/>
              <a:t> US E-Commerce’ site</a:t>
            </a:r>
          </a:p>
          <a:p>
            <a:pPr marL="237127" indent="-237127">
              <a:buAutoNum type="arabicPeriod"/>
            </a:pPr>
            <a:endParaRPr lang="en-US" baseline="0" dirty="0" smtClean="0"/>
          </a:p>
          <a:p>
            <a:pPr marL="237127" indent="-237127">
              <a:buAutoNum type="arabicPeriod"/>
            </a:pPr>
            <a:r>
              <a:rPr lang="en-US" dirty="0" smtClean="0"/>
              <a:t>Click the ‘Find Content’ link in the CMS</a:t>
            </a:r>
            <a:r>
              <a:rPr lang="en-US" baseline="0" dirty="0" smtClean="0"/>
              <a:t> navigation.</a:t>
            </a:r>
          </a:p>
          <a:p>
            <a:pPr lvl="0"/>
            <a:endParaRPr lang="en-US" dirty="0" smtClean="0"/>
          </a:p>
          <a:p>
            <a:r>
              <a:rPr lang="en-US" dirty="0" smtClean="0"/>
              <a:t>3. Enter the</a:t>
            </a:r>
            <a:r>
              <a:rPr lang="en-US" baseline="0" dirty="0" smtClean="0"/>
              <a:t> keyword ‘complimentary' to find every piece of content related to the complimentary benefits overlay.</a:t>
            </a:r>
          </a:p>
          <a:p>
            <a:endParaRPr lang="en-US" baseline="0" dirty="0" smtClean="0"/>
          </a:p>
          <a:p>
            <a:r>
              <a:rPr lang="en-US" baseline="0" dirty="0" smtClean="0"/>
              <a:t>4. Click filter and you will see content that matches your search below.</a:t>
            </a:r>
          </a:p>
          <a:p>
            <a:endParaRPr lang="en-US" baseline="0" dirty="0" smtClean="0"/>
          </a:p>
          <a:p>
            <a:r>
              <a:rPr lang="en-US" baseline="0" dirty="0" smtClean="0"/>
              <a:t>5. Click the ‘Localize’ link next to the “Complimentary Benefits Layer’ content</a:t>
            </a:r>
            <a:endParaRPr lang="en-US" dirty="0" smtClean="0"/>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61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a:t>
            </a:r>
            <a:r>
              <a:rPr lang="en-US" baseline="0" dirty="0" smtClean="0"/>
              <a:t> will see a page of all the brands’ local sites.</a:t>
            </a:r>
          </a:p>
          <a:p>
            <a:endParaRPr lang="en-US" baseline="0" dirty="0" smtClean="0"/>
          </a:p>
          <a:p>
            <a:r>
              <a:rPr lang="en-US" baseline="0" dirty="0" smtClean="0"/>
              <a:t>Next to each site, you will see if ‘Localization Status’ and actions next to the status.</a:t>
            </a:r>
          </a:p>
          <a:p>
            <a:endParaRPr lang="en-US" baseline="0" dirty="0" smtClean="0"/>
          </a:p>
          <a:p>
            <a:r>
              <a:rPr lang="en-US" baseline="0" dirty="0" smtClean="0"/>
              <a:t>If the content already exists in a locale, you will see an ‘Edit’ link because you can only localize content once.</a:t>
            </a:r>
          </a:p>
          <a:p>
            <a:endParaRPr lang="en-US" baseline="0" dirty="0" smtClean="0"/>
          </a:p>
          <a:p>
            <a:r>
              <a:rPr lang="en-US" baseline="0" dirty="0" smtClean="0"/>
              <a:t>If the content doesn’t exist, you can click the ‘Localize from…’ link which will allow you to select which locale you want to localize the content from. Localizing content will bring the content over with all content links so you will just need to go in and customize content for your locale instead of recreating it from scratch.</a:t>
            </a:r>
          </a:p>
        </p:txBody>
      </p:sp>
      <p:sp>
        <p:nvSpPr>
          <p:cNvPr id="4" name="Slide Number Placeholder 3"/>
          <p:cNvSpPr>
            <a:spLocks noGrp="1"/>
          </p:cNvSpPr>
          <p:nvPr>
            <p:ph type="sldNum" sz="quarter" idx="10"/>
          </p:nvPr>
        </p:nvSpPr>
        <p:spPr/>
        <p:txBody>
          <a:bodyPr/>
          <a:lstStyle/>
          <a:p>
            <a:fld id="{1522C527-837C-42D9-82D2-86060484E132}" type="slidenum">
              <a:rPr lang="en-US" smtClean="0"/>
              <a:pPr/>
              <a:t>62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55690" indent="-355690" defTabSz="948507">
              <a:spcBef>
                <a:spcPct val="20000"/>
              </a:spcBef>
              <a:buFont typeface="Arial" pitchFamily="34" charset="0"/>
              <a:buChar char="•"/>
              <a:defRPr/>
            </a:pPr>
            <a:endParaRPr lang="en-US" sz="2100" dirty="0" smtClean="0">
              <a:latin typeface="Calibri" pitchFamily="34" charset="0"/>
              <a:cs typeface="Arial" pitchFamily="34" charset="0"/>
            </a:endParaRPr>
          </a:p>
        </p:txBody>
      </p:sp>
      <p:sp>
        <p:nvSpPr>
          <p:cNvPr id="4" name="Slide Number Placeholder 3"/>
          <p:cNvSpPr>
            <a:spLocks noGrp="1"/>
          </p:cNvSpPr>
          <p:nvPr>
            <p:ph type="sldNum" sz="quarter" idx="10"/>
          </p:nvPr>
        </p:nvSpPr>
        <p:spPr/>
        <p:txBody>
          <a:bodyPr/>
          <a:lstStyle/>
          <a:p>
            <a:fld id="{1522C527-837C-42D9-82D2-86060484E132}" type="slidenum">
              <a:rPr lang="en-US" smtClean="0"/>
              <a:pPr/>
              <a:t>66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cs typeface="Arial" pitchFamily="34" charset="0"/>
              </a:rPr>
              <a:t>Because of ELC </a:t>
            </a:r>
            <a:r>
              <a:rPr lang="en-US" dirty="0" err="1" smtClean="0">
                <a:cs typeface="Arial" pitchFamily="34" charset="0"/>
              </a:rPr>
              <a:t>Online’s</a:t>
            </a:r>
            <a:r>
              <a:rPr lang="en-US" dirty="0" smtClean="0">
                <a:cs typeface="Arial" pitchFamily="34" charset="0"/>
              </a:rPr>
              <a:t> rapid expansion of sites to build and maintain, the open source content management system, Drupal, was selected to adapt to this growth.  </a:t>
            </a:r>
          </a:p>
          <a:p>
            <a:endParaRPr lang="en-US" dirty="0" smtClean="0">
              <a:cs typeface="Arial" pitchFamily="34" charset="0"/>
            </a:endParaRPr>
          </a:p>
          <a:p>
            <a:pPr defTabSz="948507">
              <a:defRPr/>
            </a:pPr>
            <a:r>
              <a:rPr lang="en-US" dirty="0" err="1" smtClean="0">
                <a:latin typeface="+mn-lt"/>
              </a:rPr>
              <a:t>Drupal</a:t>
            </a:r>
            <a:r>
              <a:rPr lang="en-US" dirty="0" smtClean="0">
                <a:latin typeface="+mn-lt"/>
              </a:rPr>
              <a:t> is the replacement for ELC’s legacy content</a:t>
            </a:r>
            <a:r>
              <a:rPr lang="en-US" baseline="0" dirty="0" smtClean="0">
                <a:latin typeface="+mn-lt"/>
              </a:rPr>
              <a:t> management system, Media Farm. </a:t>
            </a:r>
            <a:r>
              <a:rPr lang="en-US" baseline="0" dirty="0" err="1" smtClean="0">
                <a:latin typeface="+mn-lt"/>
              </a:rPr>
              <a:t>Drupal</a:t>
            </a:r>
            <a:r>
              <a:rPr lang="en-US" baseline="0" dirty="0" smtClean="0">
                <a:latin typeface="+mn-lt"/>
              </a:rPr>
              <a:t> is an open source </a:t>
            </a:r>
            <a:r>
              <a:rPr lang="en-US" dirty="0" smtClean="0">
                <a:latin typeface="+mn-lt"/>
              </a:rPr>
              <a:t>Content Management System to manage the creation, storage, and publishing of content on a website.</a:t>
            </a:r>
            <a:r>
              <a:rPr lang="en-US" baseline="0" dirty="0" smtClean="0">
                <a:latin typeface="+mn-lt"/>
              </a:rPr>
              <a:t> Because of ELC’s special needs, our </a:t>
            </a:r>
            <a:r>
              <a:rPr lang="en-US" baseline="0" dirty="0" err="1" smtClean="0">
                <a:latin typeface="+mn-lt"/>
              </a:rPr>
              <a:t>Drupal</a:t>
            </a:r>
            <a:r>
              <a:rPr lang="en-US" baseline="0" dirty="0" smtClean="0">
                <a:latin typeface="+mn-lt"/>
              </a:rPr>
              <a:t> CMS is highly customized and has many special features unique to our platform.</a:t>
            </a:r>
          </a:p>
          <a:p>
            <a:pPr defTabSz="948507">
              <a:defRPr/>
            </a:pPr>
            <a:endParaRPr lang="en-US" baseline="0" dirty="0" smtClean="0">
              <a:latin typeface="+mn-lt"/>
            </a:endParaRPr>
          </a:p>
          <a:p>
            <a:pPr defTabSz="948507">
              <a:defRPr/>
            </a:pPr>
            <a:r>
              <a:rPr lang="en-US" dirty="0" smtClean="0">
                <a:latin typeface="+mn-lt"/>
              </a:rPr>
              <a:t>The </a:t>
            </a:r>
            <a:r>
              <a:rPr lang="en-US" dirty="0" err="1" smtClean="0">
                <a:latin typeface="+mn-lt"/>
              </a:rPr>
              <a:t>DrupalGem</a:t>
            </a:r>
            <a:r>
              <a:rPr lang="en-US" baseline="0" dirty="0" smtClean="0">
                <a:latin typeface="+mn-lt"/>
              </a:rPr>
              <a:t> </a:t>
            </a:r>
            <a:r>
              <a:rPr lang="en-US" dirty="0" smtClean="0">
                <a:latin typeface="+mn-lt"/>
              </a:rPr>
              <a:t>platform merges </a:t>
            </a:r>
            <a:r>
              <a:rPr lang="en-US" dirty="0" err="1" smtClean="0">
                <a:latin typeface="+mn-lt"/>
              </a:rPr>
              <a:t>Drupal</a:t>
            </a:r>
            <a:r>
              <a:rPr lang="en-US" dirty="0" smtClean="0">
                <a:latin typeface="+mn-lt"/>
              </a:rPr>
              <a:t> and ELC’s e-commerce platform, </a:t>
            </a:r>
            <a:r>
              <a:rPr lang="en-US" dirty="0" err="1" smtClean="0">
                <a:latin typeface="+mn-lt"/>
              </a:rPr>
              <a:t>PerlGem</a:t>
            </a:r>
            <a:r>
              <a:rPr lang="en-US" dirty="0" smtClean="0">
                <a:latin typeface="+mn-lt"/>
              </a:rPr>
              <a:t>. </a:t>
            </a:r>
            <a:r>
              <a:rPr lang="en-US" dirty="0" smtClean="0">
                <a:cs typeface="Arial" pitchFamily="34" charset="0"/>
              </a:rPr>
              <a:t>This platform has these goals:</a:t>
            </a:r>
            <a:endParaRPr lang="en-US" dirty="0" smtClean="0">
              <a:latin typeface="+mn-lt"/>
            </a:endParaRPr>
          </a:p>
          <a:p>
            <a:pPr defTabSz="948507">
              <a:defRPr/>
            </a:pPr>
            <a:r>
              <a:rPr lang="en-CA" dirty="0" smtClean="0">
                <a:latin typeface="+mn-lt"/>
                <a:cs typeface="Aharoni" pitchFamily="2" charset="-79"/>
              </a:rPr>
              <a:t>- The ability to use one CMS to support PC and Mobile sites. Both sites can also share content.</a:t>
            </a:r>
          </a:p>
          <a:p>
            <a:pPr>
              <a:buFont typeface="Arial" pitchFamily="34" charset="0"/>
              <a:buNone/>
              <a:defRPr/>
            </a:pPr>
            <a:r>
              <a:rPr lang="en-CA" dirty="0" smtClean="0">
                <a:latin typeface="+mn-lt"/>
                <a:cs typeface="Aharoni" pitchFamily="2" charset="-79"/>
              </a:rPr>
              <a:t>- The ability to easily share content and layouts across a brand,</a:t>
            </a:r>
            <a:r>
              <a:rPr lang="en-CA" baseline="0" dirty="0" smtClean="0">
                <a:latin typeface="+mn-lt"/>
                <a:cs typeface="Aharoni" pitchFamily="2" charset="-79"/>
              </a:rPr>
              <a:t> so it will take less time to roll out enhancements across a brand’s sites around the world.</a:t>
            </a:r>
          </a:p>
          <a:p>
            <a:pPr>
              <a:buFont typeface="Arial" pitchFamily="34" charset="0"/>
              <a:buNone/>
              <a:defRPr/>
            </a:pPr>
            <a:r>
              <a:rPr lang="en-CA" dirty="0" smtClean="0">
                <a:latin typeface="+mn-lt"/>
                <a:cs typeface="Aharoni" pitchFamily="2" charset="-79"/>
              </a:rPr>
              <a:t>- </a:t>
            </a:r>
            <a:r>
              <a:rPr lang="en-CA" baseline="0" dirty="0" smtClean="0">
                <a:latin typeface="+mn-lt"/>
                <a:cs typeface="Aharoni" pitchFamily="2" charset="-79"/>
              </a:rPr>
              <a:t>Putting the control of content in the hands of the business owners so content changes can occur more quickly to meet business needs.</a:t>
            </a:r>
            <a:endParaRPr lang="en-CA" dirty="0" smtClean="0">
              <a:latin typeface="+mn-lt"/>
              <a:cs typeface="Aharoni" pitchFamily="2" charset="-79"/>
            </a:endParaRPr>
          </a:p>
          <a:p>
            <a:pPr>
              <a:buFont typeface="Arial" pitchFamily="34" charset="0"/>
              <a:buNone/>
              <a:defRPr/>
            </a:pPr>
            <a:r>
              <a:rPr lang="en-CA" dirty="0" smtClean="0">
                <a:latin typeface="+mn-lt"/>
                <a:cs typeface="Aharoni" pitchFamily="2" charset="-79"/>
              </a:rPr>
              <a:t>- A more efficient process</a:t>
            </a:r>
            <a:r>
              <a:rPr lang="en-CA" baseline="0" dirty="0" smtClean="0">
                <a:latin typeface="+mn-lt"/>
                <a:cs typeface="Aharoni" pitchFamily="2" charset="-79"/>
              </a:rPr>
              <a:t> to move from a marketing to an E-Commerce site. The </a:t>
            </a:r>
            <a:r>
              <a:rPr lang="en-CA" baseline="0" dirty="0" err="1" smtClean="0">
                <a:latin typeface="+mn-lt"/>
                <a:cs typeface="Aharoni" pitchFamily="2" charset="-79"/>
              </a:rPr>
              <a:t>coresite</a:t>
            </a:r>
            <a:r>
              <a:rPr lang="en-CA" baseline="0" dirty="0" smtClean="0">
                <a:latin typeface="+mn-lt"/>
                <a:cs typeface="Aharoni" pitchFamily="2" charset="-79"/>
              </a:rPr>
              <a:t> contains the core marketing brand content, which can be extended by adding a product catalog to become a </a:t>
            </a:r>
            <a:r>
              <a:rPr lang="en-CA" baseline="0" dirty="0" err="1" smtClean="0">
                <a:latin typeface="+mn-lt"/>
                <a:cs typeface="Aharoni" pitchFamily="2" charset="-79"/>
              </a:rPr>
              <a:t>coresite</a:t>
            </a:r>
            <a:r>
              <a:rPr lang="en-CA" baseline="0" dirty="0" smtClean="0">
                <a:latin typeface="+mn-lt"/>
                <a:cs typeface="Aharoni" pitchFamily="2" charset="-79"/>
              </a:rPr>
              <a:t> plus site. To enable a site for E-Commerce/M-Commerce, we then just need to add account and shopping cart and checkout capabilities instead of building an entirely new site.</a:t>
            </a:r>
            <a:endParaRPr lang="en-CA" dirty="0" smtClean="0">
              <a:latin typeface="+mn-lt"/>
              <a:cs typeface="Aharoni" pitchFamily="2" charset="-79"/>
            </a:endParaRPr>
          </a:p>
        </p:txBody>
      </p:sp>
      <p:sp>
        <p:nvSpPr>
          <p:cNvPr id="4" name="Slide Number Placeholder 3"/>
          <p:cNvSpPr>
            <a:spLocks noGrp="1"/>
          </p:cNvSpPr>
          <p:nvPr>
            <p:ph type="sldNum" sz="quarter" idx="10"/>
          </p:nvPr>
        </p:nvSpPr>
        <p:spPr/>
        <p:txBody>
          <a:bodyPr/>
          <a:lstStyle/>
          <a:p>
            <a:fld id="{1522C527-837C-42D9-82D2-86060484E132}"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t>The second way to upload new assets is using the Alfresco site under your specific locale. </a:t>
            </a:r>
            <a:r>
              <a:rPr lang="en-US" dirty="0"/>
              <a:t>This method is recommended for bulk uploads, large file uploads, and general asset management</a:t>
            </a:r>
            <a:r>
              <a:rPr lang="en-US" dirty="0" smtClean="0"/>
              <a:t>.</a:t>
            </a:r>
          </a:p>
          <a:p>
            <a:pPr lvl="0"/>
            <a:endParaRPr lang="en-US" dirty="0"/>
          </a:p>
          <a:p>
            <a:pPr lvl="0"/>
            <a:r>
              <a:rPr lang="en-US" dirty="0" smtClean="0"/>
              <a:t>Log in to the Alfresco portal using the URL with your username and</a:t>
            </a:r>
            <a:r>
              <a:rPr lang="en-US" baseline="0" dirty="0" smtClean="0"/>
              <a:t> password given to you by the ELC Online admin. It’s the same one you use for Drupal CMS, offer manager, RB Editor and your personal server.</a:t>
            </a:r>
            <a:endParaRPr lang="en-US" dirty="0" smtClean="0"/>
          </a:p>
          <a:p>
            <a:pPr lvl="0"/>
            <a:r>
              <a:rPr lang="en-US" dirty="0" smtClean="0">
                <a:cs typeface="Calibri"/>
              </a:rPr>
              <a:t>http://</a:t>
            </a:r>
            <a:r>
              <a:rPr lang="en-US" dirty="0" err="1" smtClean="0">
                <a:cs typeface="Calibri"/>
              </a:rPr>
              <a:t>alfresco.elcdev.net</a:t>
            </a:r>
            <a:r>
              <a:rPr lang="en-US" dirty="0" smtClean="0">
                <a:cs typeface="Calibri"/>
              </a:rPr>
              <a:t>/share/page/</a:t>
            </a:r>
            <a:endParaRPr lang="en-US" dirty="0"/>
          </a:p>
          <a:p>
            <a:endParaRPr lang="en-US" dirty="0" smtClean="0"/>
          </a:p>
          <a:p>
            <a:r>
              <a:rPr lang="en-US" dirty="0" smtClean="0"/>
              <a:t>Once you are logged in to your locale, click </a:t>
            </a:r>
            <a:r>
              <a:rPr lang="en-US" dirty="0"/>
              <a:t>the ‘Upload’ button, and upload the image you want to update.</a:t>
            </a:r>
          </a:p>
          <a:p>
            <a:endParaRPr lang="en-US" dirty="0" smtClean="0"/>
          </a:p>
          <a:p>
            <a:pPr lvl="0"/>
            <a:r>
              <a:rPr lang="en-US" dirty="0"/>
              <a:t>After you finish uploading the image</a:t>
            </a:r>
            <a:r>
              <a:rPr lang="en-US" dirty="0" smtClean="0"/>
              <a:t>, </a:t>
            </a:r>
            <a:r>
              <a:rPr lang="en-US" dirty="0"/>
              <a:t>you need to go back to the edit content </a:t>
            </a:r>
            <a:r>
              <a:rPr lang="en-US" dirty="0" smtClean="0"/>
              <a:t>screen on the CMS, </a:t>
            </a:r>
            <a:r>
              <a:rPr lang="en-US" dirty="0"/>
              <a:t>and select the image you just uploaded by </a:t>
            </a:r>
            <a:r>
              <a:rPr lang="en-US" dirty="0" smtClean="0"/>
              <a:t>clicking </a:t>
            </a:r>
            <a:r>
              <a:rPr lang="en-US" dirty="0"/>
              <a:t>the ‘Select </a:t>
            </a:r>
            <a:r>
              <a:rPr lang="en-US" dirty="0" smtClean="0"/>
              <a:t>Media</a:t>
            </a:r>
            <a:r>
              <a:rPr lang="en-US" dirty="0"/>
              <a:t>’ button</a:t>
            </a:r>
            <a:r>
              <a:rPr lang="en-US" dirty="0" smtClean="0"/>
              <a:t>.</a:t>
            </a:r>
            <a:endParaRPr lang="en-US" dirty="0"/>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67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55690" indent="-355690" defTabSz="948507">
              <a:spcBef>
                <a:spcPct val="20000"/>
              </a:spcBef>
              <a:buFont typeface="Arial" pitchFamily="34" charset="0"/>
              <a:buChar char="•"/>
              <a:defRPr/>
            </a:pPr>
            <a:endParaRPr lang="en-US" sz="2100" dirty="0" smtClean="0">
              <a:latin typeface="Calibri" pitchFamily="34" charset="0"/>
              <a:cs typeface="Arial" pitchFamily="34" charset="0"/>
            </a:endParaRPr>
          </a:p>
        </p:txBody>
      </p:sp>
      <p:sp>
        <p:nvSpPr>
          <p:cNvPr id="4" name="Slide Number Placeholder 3"/>
          <p:cNvSpPr>
            <a:spLocks noGrp="1"/>
          </p:cNvSpPr>
          <p:nvPr>
            <p:ph type="sldNum" sz="quarter" idx="10"/>
          </p:nvPr>
        </p:nvSpPr>
        <p:spPr/>
        <p:txBody>
          <a:bodyPr/>
          <a:lstStyle/>
          <a:p>
            <a:fld id="{1522C527-837C-42D9-82D2-86060484E132}" type="slidenum">
              <a:rPr lang="en-US" smtClean="0"/>
              <a:pPr/>
              <a:t>68</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access the Resource Bundle Editor, you must login via the tools URL.</a:t>
            </a:r>
          </a:p>
          <a:p>
            <a:pPr defTabSz="948507">
              <a:defRPr/>
            </a:pPr>
            <a:r>
              <a:rPr lang="en-US" dirty="0" smtClean="0">
                <a:cs typeface="Calibri"/>
              </a:rPr>
              <a:t>https://tools.elcompanies.com/			</a:t>
            </a:r>
            <a:endParaRPr lang="en-US" dirty="0"/>
          </a:p>
          <a:p>
            <a:endParaRPr lang="en-US" dirty="0" smtClean="0"/>
          </a:p>
          <a:p>
            <a:r>
              <a:rPr lang="en-US" dirty="0" smtClean="0"/>
              <a:t>Then select</a:t>
            </a:r>
            <a:r>
              <a:rPr lang="en-US" baseline="0" dirty="0" smtClean="0"/>
              <a:t> ‘Resource Bundle Editor’ and click the ‘Submit’ button.</a:t>
            </a:r>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71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t>To begin, we’ll go over editing site values. For the purposes of our example, we’ll be editing an error message consisting of the text that displays if a site user fails to enter their email address while signing up for a La </a:t>
            </a:r>
            <a:r>
              <a:rPr lang="en-US" dirty="0" err="1" smtClean="0"/>
              <a:t>Mer</a:t>
            </a:r>
            <a:r>
              <a:rPr lang="en-US" dirty="0" smtClean="0"/>
              <a:t> account. </a:t>
            </a:r>
          </a:p>
          <a:p>
            <a:pPr lvl="0"/>
            <a:endParaRPr lang="en-US" dirty="0"/>
          </a:p>
          <a:p>
            <a:pPr lvl="0"/>
            <a:r>
              <a:rPr lang="en-US" dirty="0" smtClean="0"/>
              <a:t>On the live site, it currently displays like this.</a:t>
            </a:r>
          </a:p>
          <a:p>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72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To edit this text, first we need to find the key in Resource Bundle Editor. </a:t>
            </a:r>
          </a:p>
          <a:p>
            <a:endParaRPr lang="en-US" dirty="0" smtClean="0"/>
          </a:p>
          <a:p>
            <a:r>
              <a:rPr lang="en-US" dirty="0" smtClean="0"/>
              <a:t>First, choose what type of bundle you’re searching for. In our case, we’re searching for Error Messages.</a:t>
            </a:r>
          </a:p>
          <a:p>
            <a:endParaRPr lang="en-US" dirty="0" smtClean="0"/>
          </a:p>
          <a:p>
            <a:r>
              <a:rPr lang="en-US" dirty="0" smtClean="0"/>
              <a:t>To narrow your search, you can optionally enter a word or string in the Search box.  This string can match either a Key Name or Key Value - select the radio key accordingly. For this example, I’ve chosen to enter text from the key value in order to find the key.</a:t>
            </a:r>
          </a:p>
          <a:p>
            <a:pPr marL="237127" indent="-237127">
              <a:buFont typeface="+mj-lt"/>
              <a:buAutoNum type="arabicPeriod"/>
            </a:pPr>
            <a:endParaRPr lang="en-US" dirty="0" smtClean="0"/>
          </a:p>
          <a:p>
            <a:pPr lvl="0"/>
            <a:r>
              <a:rPr lang="en-US" dirty="0" smtClean="0"/>
              <a:t>Next, </a:t>
            </a:r>
            <a:r>
              <a:rPr lang="en-US" dirty="0"/>
              <a:t>s</a:t>
            </a:r>
            <a:r>
              <a:rPr lang="en-US" dirty="0" smtClean="0"/>
              <a:t>elect the </a:t>
            </a:r>
            <a:r>
              <a:rPr lang="en-US" dirty="0"/>
              <a:t>b</a:t>
            </a:r>
            <a:r>
              <a:rPr lang="en-US" dirty="0" smtClean="0"/>
              <a:t>rands you want to search. </a:t>
            </a:r>
          </a:p>
          <a:p>
            <a:pPr lvl="0"/>
            <a:r>
              <a:rPr lang="en-US" dirty="0"/>
              <a:t>C</a:t>
            </a:r>
            <a:r>
              <a:rPr lang="en-US" dirty="0" smtClean="0"/>
              <a:t>heck the checkboxes next to the Brand name to show the Key values specifically for those brands. You can choose multiple brands by checking the checkboxes associated to the Brands and you can also select all the Brands by clicking on ‘Select All’. To clear your selection, simply click on ‘Clear All.’ </a:t>
            </a:r>
          </a:p>
          <a:p>
            <a:pPr lvl="0"/>
            <a:endParaRPr lang="en-US" dirty="0"/>
          </a:p>
          <a:p>
            <a:pPr lvl="0"/>
            <a:r>
              <a:rPr lang="en-US" dirty="0" smtClean="0"/>
              <a:t>Since this key is on the La </a:t>
            </a:r>
            <a:r>
              <a:rPr lang="en-US" dirty="0" err="1" smtClean="0"/>
              <a:t>Mer</a:t>
            </a:r>
            <a:r>
              <a:rPr lang="en-US" dirty="0" smtClean="0"/>
              <a:t> site, I’ve chosen La Mer.</a:t>
            </a:r>
          </a:p>
          <a:p>
            <a:pPr marL="237127" indent="-237127">
              <a:buFont typeface="+mj-lt"/>
              <a:buAutoNum type="arabicPeriod" startAt="3"/>
            </a:pPr>
            <a:endParaRPr lang="en-US" dirty="0" smtClean="0"/>
          </a:p>
          <a:p>
            <a:pPr lvl="0"/>
            <a:r>
              <a:rPr lang="en-US" dirty="0" smtClean="0"/>
              <a:t>Once you select the brands you will see various regions associated with those Brands. You can select the regions by checking the checkbox next to the region</a:t>
            </a:r>
            <a:r>
              <a:rPr lang="en-US" dirty="0"/>
              <a:t>. After selecting the </a:t>
            </a:r>
            <a:r>
              <a:rPr lang="en-US" dirty="0" smtClean="0"/>
              <a:t>regions</a:t>
            </a:r>
            <a:r>
              <a:rPr lang="en-US" dirty="0"/>
              <a:t>, a language list will be available. This list shows the different languages </a:t>
            </a:r>
            <a:r>
              <a:rPr lang="en-US" dirty="0" smtClean="0"/>
              <a:t>associated to the Regions selected. </a:t>
            </a:r>
            <a:r>
              <a:rPr lang="en-US" dirty="0"/>
              <a:t>You can select one or multiple languages.  </a:t>
            </a:r>
            <a:r>
              <a:rPr lang="en-US" dirty="0" smtClean="0"/>
              <a:t>For this example, I’ve chosen United States and English</a:t>
            </a:r>
          </a:p>
          <a:p>
            <a:pPr marL="237127" indent="-237127">
              <a:buFont typeface="+mj-lt"/>
              <a:buAutoNum type="arabicPeriod" startAt="3"/>
            </a:pPr>
            <a:endParaRPr lang="en-US" dirty="0" smtClean="0"/>
          </a:p>
          <a:p>
            <a:pPr lvl="0"/>
            <a:r>
              <a:rPr lang="en-US" dirty="0" smtClean="0"/>
              <a:t>Once you are done selecting your criteria, click Go.</a:t>
            </a:r>
          </a:p>
          <a:p>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73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resulting page looks like the image shown above. The key we were looking for </a:t>
            </a:r>
            <a:r>
              <a:rPr lang="en-US" dirty="0" smtClean="0">
                <a:solidFill>
                  <a:srgbClr val="000000"/>
                </a:solidFill>
              </a:rPr>
              <a:t>shows up as the only result:</a:t>
            </a:r>
          </a:p>
          <a:p>
            <a:endParaRPr lang="en-US" dirty="0" smtClean="0">
              <a:solidFill>
                <a:srgbClr val="000000"/>
              </a:solidFill>
            </a:endParaRPr>
          </a:p>
          <a:p>
            <a:pPr lvl="0"/>
            <a:r>
              <a:rPr lang="en-US" b="1" dirty="0" smtClean="0">
                <a:solidFill>
                  <a:srgbClr val="000000"/>
                </a:solidFill>
              </a:rPr>
              <a:t>Key Name: </a:t>
            </a:r>
            <a:r>
              <a:rPr lang="en-US" dirty="0" smtClean="0">
                <a:solidFill>
                  <a:srgbClr val="000000"/>
                </a:solidFill>
              </a:rPr>
              <a:t>represents the name of the Key.</a:t>
            </a:r>
          </a:p>
          <a:p>
            <a:pPr lvl="0"/>
            <a:r>
              <a:rPr lang="en-US" b="1" dirty="0" smtClean="0">
                <a:solidFill>
                  <a:srgbClr val="000000"/>
                </a:solidFill>
              </a:rPr>
              <a:t>Master Key Value: </a:t>
            </a:r>
            <a:r>
              <a:rPr lang="en-US" dirty="0" smtClean="0">
                <a:solidFill>
                  <a:srgbClr val="000000"/>
                </a:solidFill>
              </a:rPr>
              <a:t>The box titled Master Key Value on the left side is the Master Key Value box. It contains the English wording for the Key that most common across markets. </a:t>
            </a:r>
          </a:p>
          <a:p>
            <a:pPr lvl="0"/>
            <a:r>
              <a:rPr lang="en-US" b="1" dirty="0" smtClean="0">
                <a:solidFill>
                  <a:srgbClr val="000000"/>
                </a:solidFill>
              </a:rPr>
              <a:t>Site Value: </a:t>
            </a:r>
            <a:r>
              <a:rPr lang="en-US" dirty="0" smtClean="0">
                <a:solidFill>
                  <a:srgbClr val="000000"/>
                </a:solidFill>
              </a:rPr>
              <a:t>The box on the right side of the Key name is the Site Value Box. It contains the value of the key for the site(s) selected, in this case La </a:t>
            </a:r>
            <a:r>
              <a:rPr lang="en-US" dirty="0" err="1" smtClean="0">
                <a:solidFill>
                  <a:srgbClr val="000000"/>
                </a:solidFill>
              </a:rPr>
              <a:t>Mer</a:t>
            </a:r>
            <a:r>
              <a:rPr lang="en-US" dirty="0" smtClean="0">
                <a:solidFill>
                  <a:srgbClr val="000000"/>
                </a:solidFill>
              </a:rPr>
              <a:t> US.</a:t>
            </a:r>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74</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you can </a:t>
            </a:r>
            <a:r>
              <a:rPr lang="en-US" b="1" dirty="0" smtClean="0">
                <a:solidFill>
                  <a:schemeClr val="accent3">
                    <a:lumMod val="50000"/>
                  </a:schemeClr>
                </a:solidFill>
              </a:rPr>
              <a:t>edit</a:t>
            </a:r>
            <a:r>
              <a:rPr lang="en-US" dirty="0" smtClean="0">
                <a:solidFill>
                  <a:schemeClr val="accent3">
                    <a:lumMod val="50000"/>
                  </a:schemeClr>
                </a:solidFill>
              </a:rPr>
              <a:t> </a:t>
            </a:r>
            <a:r>
              <a:rPr lang="en-US" dirty="0" smtClean="0"/>
              <a:t>the Site Value</a:t>
            </a:r>
            <a:r>
              <a:rPr lang="en-US" baseline="0" dirty="0" smtClean="0"/>
              <a:t> by </a:t>
            </a:r>
            <a:r>
              <a:rPr lang="en-US" dirty="0" smtClean="0"/>
              <a:t>clicking on the body section of the Site Value box. This would make the text available for modifying.  Then: </a:t>
            </a:r>
          </a:p>
          <a:p>
            <a:pPr marL="237127" indent="-237127">
              <a:buFont typeface="+mj-lt"/>
              <a:buAutoNum type="arabicPeriod"/>
            </a:pPr>
            <a:r>
              <a:rPr lang="en-US" dirty="0" smtClean="0"/>
              <a:t>Type in the new text into the body section. </a:t>
            </a:r>
          </a:p>
          <a:p>
            <a:pPr marL="237127" indent="-237127">
              <a:buFont typeface="+mj-lt"/>
              <a:buAutoNum type="arabicPeriod"/>
            </a:pPr>
            <a:r>
              <a:rPr lang="en-US" dirty="0" smtClean="0"/>
              <a:t>If you do not wish to keep the changes you made, click ‘Cancel’ to erase the changes.</a:t>
            </a:r>
          </a:p>
          <a:p>
            <a:pPr marL="237127" indent="-237127">
              <a:buFont typeface="+mj-lt"/>
              <a:buAutoNum type="arabicPeriod"/>
            </a:pPr>
            <a:r>
              <a:rPr lang="en-US" dirty="0" smtClean="0"/>
              <a:t>Click ‘Update’ to update the Site Value with the new value you have entered.</a:t>
            </a:r>
          </a:p>
          <a:p>
            <a:pPr marL="237127" indent="-237127">
              <a:buFont typeface="+mj-lt"/>
              <a:buAutoNum type="arabicPeriod"/>
            </a:pPr>
            <a:r>
              <a:rPr lang="en-US" dirty="0" smtClean="0"/>
              <a:t>You will see a confirmation message saying the Key values have been updated. </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75</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need </a:t>
            </a:r>
            <a:r>
              <a:rPr lang="en-US" dirty="0" smtClean="0">
                <a:solidFill>
                  <a:srgbClr val="000000"/>
                </a:solidFill>
              </a:rPr>
              <a:t>to the value of a key for multiple sites, you can do so by selecting additional brands/regions/language and making your changes as we just described. </a:t>
            </a:r>
          </a:p>
          <a:p>
            <a:r>
              <a:rPr lang="en-US" dirty="0" smtClean="0">
                <a:solidFill>
                  <a:srgbClr val="000000"/>
                </a:solidFill>
              </a:rPr>
              <a:t>Do not click ‘Update’ </a:t>
            </a:r>
            <a:r>
              <a:rPr lang="en-US" dirty="0">
                <a:solidFill>
                  <a:srgbClr val="000000"/>
                </a:solidFill>
              </a:rPr>
              <a:t>when you are done updating one Site Value. If you click on the Update button on one Site Value, you will update only that Site </a:t>
            </a:r>
            <a:r>
              <a:rPr lang="en-US" dirty="0" smtClean="0">
                <a:solidFill>
                  <a:srgbClr val="000000"/>
                </a:solidFill>
              </a:rPr>
              <a:t>Value </a:t>
            </a:r>
            <a:r>
              <a:rPr lang="en-US" dirty="0">
                <a:solidFill>
                  <a:srgbClr val="000000"/>
                </a:solidFill>
              </a:rPr>
              <a:t>and you may lose </a:t>
            </a:r>
            <a:r>
              <a:rPr lang="en-US" dirty="0" smtClean="0">
                <a:solidFill>
                  <a:srgbClr val="000000"/>
                </a:solidFill>
              </a:rPr>
              <a:t>other unsaved </a:t>
            </a:r>
            <a:r>
              <a:rPr lang="en-US" dirty="0">
                <a:solidFill>
                  <a:srgbClr val="000000"/>
                </a:solidFill>
              </a:rPr>
              <a:t>updates</a:t>
            </a:r>
            <a:r>
              <a:rPr lang="en-US" dirty="0" smtClean="0">
                <a:solidFill>
                  <a:srgbClr val="000000"/>
                </a:solidFill>
              </a:rPr>
              <a:t>. Instead:</a:t>
            </a:r>
            <a:endParaRPr lang="en-US" dirty="0">
              <a:solidFill>
                <a:srgbClr val="000000"/>
              </a:solidFill>
            </a:endParaRPr>
          </a:p>
          <a:p>
            <a:pPr marL="237127" indent="-237127">
              <a:buFont typeface="+mj-lt"/>
              <a:buAutoNum type="arabicPeriod"/>
            </a:pPr>
            <a:r>
              <a:rPr lang="en-US" dirty="0">
                <a:solidFill>
                  <a:srgbClr val="000000"/>
                </a:solidFill>
              </a:rPr>
              <a:t>Click on the body section of the next Sit</a:t>
            </a:r>
            <a:r>
              <a:rPr lang="en-US" dirty="0"/>
              <a:t>e Value of the same Key that you wish to modify.        </a:t>
            </a:r>
          </a:p>
          <a:p>
            <a:pPr marL="237127" indent="-237127">
              <a:buFont typeface="+mj-lt"/>
              <a:buAutoNum type="arabicPeriod"/>
            </a:pPr>
            <a:r>
              <a:rPr lang="en-US" dirty="0"/>
              <a:t>Follow the </a:t>
            </a:r>
            <a:r>
              <a:rPr lang="en-US" dirty="0" smtClean="0"/>
              <a:t>previous </a:t>
            </a:r>
            <a:r>
              <a:rPr lang="en-US" dirty="0"/>
              <a:t>steps </a:t>
            </a:r>
            <a:r>
              <a:rPr lang="en-US" dirty="0" smtClean="0"/>
              <a:t>until </a:t>
            </a:r>
            <a:r>
              <a:rPr lang="en-US" dirty="0"/>
              <a:t>you have modified all the Site Values you </a:t>
            </a:r>
            <a:r>
              <a:rPr lang="en-US" dirty="0" smtClean="0"/>
              <a:t>need </a:t>
            </a:r>
            <a:r>
              <a:rPr lang="en-US" dirty="0"/>
              <a:t>to.</a:t>
            </a:r>
          </a:p>
          <a:p>
            <a:pPr marL="237127" indent="-237127">
              <a:buFont typeface="+mj-lt"/>
              <a:buAutoNum type="arabicPeriod"/>
            </a:pPr>
            <a:r>
              <a:rPr lang="en-US" dirty="0"/>
              <a:t>If you do not want to keep the changes you made to any of the Site Values, click on </a:t>
            </a:r>
            <a:r>
              <a:rPr lang="en-US" dirty="0" smtClean="0"/>
              <a:t>‘Cancel All’ </a:t>
            </a:r>
            <a:r>
              <a:rPr lang="en-US" dirty="0"/>
              <a:t>to erase all the changes you made to all the Site Values.</a:t>
            </a:r>
          </a:p>
          <a:p>
            <a:pPr marL="237127" indent="-237127">
              <a:buFont typeface="+mj-lt"/>
              <a:buAutoNum type="arabicPeriod"/>
            </a:pPr>
            <a:r>
              <a:rPr lang="en-US" dirty="0"/>
              <a:t>Click on the </a:t>
            </a:r>
            <a:r>
              <a:rPr lang="en-US" dirty="0" smtClean="0"/>
              <a:t>‘Update All’ </a:t>
            </a:r>
            <a:r>
              <a:rPr lang="en-US" dirty="0"/>
              <a:t>button outside the exterior border of the Site Values to update all the Site Values with the new values you have entered. </a:t>
            </a:r>
          </a:p>
          <a:p>
            <a:pPr marL="237127" indent="-237127">
              <a:buFont typeface="+mj-lt"/>
              <a:buAutoNum type="arabicPeriod"/>
            </a:pPr>
            <a:r>
              <a:rPr lang="en-US" dirty="0"/>
              <a:t>You will see a confirmation message saying the Key values have been updated.</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76</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7613" y="787400"/>
            <a:ext cx="4800600" cy="3600450"/>
          </a:xfrm>
        </p:spPr>
      </p:sp>
      <p:sp>
        <p:nvSpPr>
          <p:cNvPr id="3" name="Notes Placeholder 2"/>
          <p:cNvSpPr>
            <a:spLocks noGrp="1"/>
          </p:cNvSpPr>
          <p:nvPr>
            <p:ph type="body" idx="1"/>
          </p:nvPr>
        </p:nvSpPr>
        <p:spPr/>
        <p:txBody>
          <a:bodyPr>
            <a:normAutofit/>
          </a:bodyPr>
          <a:lstStyle/>
          <a:p>
            <a:r>
              <a:rPr lang="en-US" dirty="0" smtClean="0"/>
              <a:t>After you’ve made your changes, you need to publish them. The Publish tab allows you to publish the changes to the Brand sites. All the changes that have been made will be saved on the database if the user publishes them, else none of the changes will be saved on the brand sites.</a:t>
            </a:r>
            <a:br>
              <a:rPr lang="en-US" dirty="0" smtClean="0"/>
            </a:br>
            <a:endParaRPr lang="en-US" sz="1100" dirty="0" smtClean="0"/>
          </a:p>
          <a:p>
            <a:pPr lvl="0"/>
            <a:r>
              <a:rPr lang="en-US" dirty="0" smtClean="0"/>
              <a:t>When you make changes, the publish tab turns red to alert you that you need to publish them. To publish your changes:</a:t>
            </a:r>
            <a:endParaRPr lang="en-US" sz="1100" dirty="0" smtClean="0"/>
          </a:p>
          <a:p>
            <a:pPr marL="177845" indent="-177845">
              <a:buFont typeface="Arial"/>
              <a:buChar char="•"/>
            </a:pPr>
            <a:r>
              <a:rPr lang="en-US" dirty="0" smtClean="0"/>
              <a:t>Select the Bundle to which you have made changes and want to publish the changes.</a:t>
            </a:r>
            <a:endParaRPr lang="en-US" sz="1100" dirty="0" smtClean="0"/>
          </a:p>
          <a:p>
            <a:pPr marL="177845" indent="-177845">
              <a:buFont typeface="Arial"/>
              <a:buChar char="•"/>
            </a:pPr>
            <a:r>
              <a:rPr lang="en-US" dirty="0" smtClean="0"/>
              <a:t>Select the brand, then region, and lastly language to unveil the Publish.  </a:t>
            </a:r>
            <a:endParaRPr lang="en-US" sz="1100" dirty="0" smtClean="0"/>
          </a:p>
          <a:p>
            <a:pPr marL="177845" indent="-177845">
              <a:buFont typeface="Arial"/>
              <a:buChar char="•"/>
            </a:pPr>
            <a:r>
              <a:rPr lang="en-US" dirty="0" smtClean="0"/>
              <a:t>Click Publish.</a:t>
            </a:r>
            <a:endParaRPr lang="en-US" sz="1100" dirty="0" smtClean="0"/>
          </a:p>
          <a:p>
            <a:pPr marL="177845" indent="-177845">
              <a:buFont typeface="Arial"/>
              <a:buChar char="•"/>
            </a:pPr>
            <a:r>
              <a:rPr lang="en-US" dirty="0" smtClean="0"/>
              <a:t>The changes you made will now be published to the brand, region, and language that you have selected.</a:t>
            </a:r>
            <a:br>
              <a:rPr lang="en-US" dirty="0" smtClean="0"/>
            </a:br>
            <a:endParaRPr lang="en-US" dirty="0" smtClean="0"/>
          </a:p>
        </p:txBody>
      </p:sp>
      <p:sp>
        <p:nvSpPr>
          <p:cNvPr id="4" name="Slide Number Placeholder 3"/>
          <p:cNvSpPr>
            <a:spLocks noGrp="1"/>
          </p:cNvSpPr>
          <p:nvPr>
            <p:ph type="sldNum" sz="quarter" idx="10"/>
          </p:nvPr>
        </p:nvSpPr>
        <p:spPr/>
        <p:txBody>
          <a:bodyPr/>
          <a:lstStyle/>
          <a:p>
            <a:fld id="{1522C527-837C-42D9-82D2-86060484E132}" type="slidenum">
              <a:rPr lang="en-US" smtClean="0"/>
              <a:pPr/>
              <a:t>77</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a:t>
            </a:r>
            <a:r>
              <a:rPr lang="en-US" baseline="0" dirty="0" smtClean="0"/>
              <a:t> site value has now been updated!</a:t>
            </a:r>
          </a:p>
          <a:p>
            <a:endParaRPr lang="en-US" baseline="0" dirty="0" smtClean="0"/>
          </a:p>
          <a:p>
            <a:r>
              <a:rPr lang="en-US" dirty="0" smtClean="0"/>
              <a:t>Your updates will publish </a:t>
            </a:r>
            <a:r>
              <a:rPr lang="en-US" dirty="0" smtClean="0">
                <a:solidFill>
                  <a:srgbClr val="000000"/>
                </a:solidFill>
              </a:rPr>
              <a:t>in an RB file </a:t>
            </a:r>
            <a:r>
              <a:rPr lang="en-US" dirty="0" smtClean="0"/>
              <a:t>to the Eng and Dev environments simultaneously (within seconds!)</a:t>
            </a:r>
          </a:p>
          <a:p>
            <a:endParaRPr lang="en-US" dirty="0" smtClean="0">
              <a:solidFill>
                <a:srgbClr val="000000"/>
              </a:solidFill>
            </a:endParaRPr>
          </a:p>
          <a:p>
            <a:r>
              <a:rPr lang="en-US" dirty="0" smtClean="0">
                <a:solidFill>
                  <a:srgbClr val="000000"/>
                </a:solidFill>
              </a:rPr>
              <a:t>The file will need to be manually pushed to the Stage and Prod environments by a user with Push Tool access.</a:t>
            </a:r>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78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This chart will serve as your visual resource for the content/code flow and timing for our</a:t>
            </a:r>
            <a:r>
              <a:rPr lang="en-US" baseline="0" dirty="0" smtClean="0"/>
              <a:t> </a:t>
            </a:r>
            <a:r>
              <a:rPr lang="en-US" baseline="0" dirty="0" err="1" smtClean="0"/>
              <a:t>DrupalGem</a:t>
            </a:r>
            <a:r>
              <a:rPr lang="en-US" baseline="0" dirty="0" smtClean="0"/>
              <a:t> platform.</a:t>
            </a:r>
          </a:p>
          <a:p>
            <a:endParaRPr lang="en-US" baseline="0" dirty="0" smtClean="0"/>
          </a:p>
          <a:p>
            <a:r>
              <a:rPr lang="en-US" baseline="0" dirty="0" smtClean="0"/>
              <a:t>To our original </a:t>
            </a:r>
            <a:r>
              <a:rPr lang="en-US" baseline="0" dirty="0" err="1" smtClean="0"/>
              <a:t>PerlGem</a:t>
            </a:r>
            <a:r>
              <a:rPr lang="en-US" baseline="0" dirty="0" smtClean="0"/>
              <a:t> application servers and product catalog, we integrated Drupal servers </a:t>
            </a:r>
            <a:r>
              <a:rPr lang="en-US" dirty="0" smtClean="0"/>
              <a:t>where code pushes through similar server environments as </a:t>
            </a:r>
            <a:r>
              <a:rPr lang="en-US" dirty="0" err="1" smtClean="0"/>
              <a:t>PerlGem</a:t>
            </a:r>
            <a:r>
              <a:rPr lang="en-US" dirty="0" smtClean="0"/>
              <a:t>.</a:t>
            </a:r>
            <a:r>
              <a:rPr lang="en-US" baseline="0" dirty="0" smtClean="0"/>
              <a:t> </a:t>
            </a:r>
            <a:r>
              <a:rPr lang="en-US" dirty="0" smtClean="0"/>
              <a:t>Content entry in Drupal flows the other direction down the servers, but we’ll discuss that more later. We have also replaced </a:t>
            </a:r>
            <a:r>
              <a:rPr lang="en-US" dirty="0" err="1" smtClean="0"/>
              <a:t>webdav</a:t>
            </a:r>
            <a:r>
              <a:rPr lang="en-US" dirty="0" smtClean="0"/>
              <a:t> with Alfresco</a:t>
            </a:r>
            <a:r>
              <a:rPr lang="en-US" baseline="0" dirty="0" smtClean="0"/>
              <a:t> for web asset management and upgraded the interface of the Resource Bundle Editor.</a:t>
            </a:r>
            <a:endParaRPr lang="en-US" dirty="0" smtClean="0"/>
          </a:p>
          <a:p>
            <a:endParaRPr lang="en-US" dirty="0" smtClean="0"/>
          </a:p>
          <a:p>
            <a:pPr>
              <a:buFontTx/>
              <a:buNone/>
            </a:pPr>
            <a:r>
              <a:rPr lang="en-US" dirty="0" smtClean="0"/>
              <a:t>Let’s walk throug</a:t>
            </a:r>
            <a:r>
              <a:rPr lang="en-US" baseline="0" dirty="0" smtClean="0"/>
              <a:t>h the diagram in more detail.</a:t>
            </a:r>
          </a:p>
          <a:p>
            <a:pPr>
              <a:buFontTx/>
              <a:buNone/>
            </a:pPr>
            <a:endParaRPr lang="en-US" baseline="0" dirty="0" smtClean="0"/>
          </a:p>
          <a:p>
            <a:pPr marL="237127" indent="-237127">
              <a:buFontTx/>
              <a:buAutoNum type="arabicParenR"/>
            </a:pPr>
            <a:r>
              <a:rPr lang="en-US" dirty="0" smtClean="0"/>
              <a:t>Drupal Content Entry flows directly onto the Production Server</a:t>
            </a:r>
            <a:r>
              <a:rPr lang="en-US" baseline="0" dirty="0" smtClean="0"/>
              <a:t>. Saved draft content is on production immediately but only visible through revision tags. P</a:t>
            </a:r>
            <a:r>
              <a:rPr lang="en-US" dirty="0" smtClean="0"/>
              <a:t>ublished content is displayed</a:t>
            </a:r>
            <a:r>
              <a:rPr lang="en-US" baseline="0" dirty="0" smtClean="0"/>
              <a:t> publicly</a:t>
            </a:r>
            <a:r>
              <a:rPr lang="en-US" dirty="0" smtClean="0"/>
              <a:t> on Production within 10 minutes. </a:t>
            </a:r>
            <a:br>
              <a:rPr lang="en-US" dirty="0" smtClean="0"/>
            </a:br>
            <a:endParaRPr lang="en-US" dirty="0" smtClean="0"/>
          </a:p>
          <a:p>
            <a:pPr marL="237127" indent="-237127">
              <a:buFontTx/>
              <a:buAutoNum type="arabicParenR"/>
            </a:pPr>
            <a:r>
              <a:rPr lang="en-US" dirty="0" smtClean="0"/>
              <a:t>From</a:t>
            </a:r>
            <a:r>
              <a:rPr lang="en-US" baseline="0" dirty="0" smtClean="0"/>
              <a:t> the production Drupal server, </a:t>
            </a:r>
            <a:r>
              <a:rPr lang="en-US" dirty="0" smtClean="0"/>
              <a:t>content updates backwards to the other servers (</a:t>
            </a:r>
            <a:r>
              <a:rPr lang="en-US" dirty="0" err="1" smtClean="0"/>
              <a:t>eng</a:t>
            </a:r>
            <a:r>
              <a:rPr lang="en-US" dirty="0" smtClean="0"/>
              <a:t>,</a:t>
            </a:r>
            <a:r>
              <a:rPr lang="en-US" baseline="0" dirty="0" smtClean="0"/>
              <a:t> </a:t>
            </a:r>
            <a:r>
              <a:rPr lang="en-US" baseline="0" dirty="0" err="1" smtClean="0"/>
              <a:t>dev</a:t>
            </a:r>
            <a:r>
              <a:rPr lang="en-US" baseline="0" dirty="0" smtClean="0"/>
              <a:t>, stage</a:t>
            </a:r>
            <a:r>
              <a:rPr lang="en-US" dirty="0" smtClean="0"/>
              <a:t>) and updates them every hour on the hour. For example, if you need to see your content on </a:t>
            </a:r>
            <a:r>
              <a:rPr lang="en-US" dirty="0" err="1" smtClean="0"/>
              <a:t>dev</a:t>
            </a:r>
            <a:r>
              <a:rPr lang="en-US" dirty="0" smtClean="0"/>
              <a:t>, enter it into the CMS and wait for the hourly update. Then, sign in to dev to see the content by revision tag.  </a:t>
            </a:r>
            <a:r>
              <a:rPr lang="en-US" dirty="0" err="1" smtClean="0"/>
              <a:t>Drupal</a:t>
            </a:r>
            <a:r>
              <a:rPr lang="en-US" dirty="0" smtClean="0"/>
              <a:t> Code Integration managers </a:t>
            </a:r>
            <a:r>
              <a:rPr lang="en-US" baseline="0" dirty="0" smtClean="0"/>
              <a:t>can manually sync content down to all environments. Please see SME contact list for who can do this.</a:t>
            </a:r>
            <a:endParaRPr lang="en-US" dirty="0" smtClean="0"/>
          </a:p>
          <a:p>
            <a:pPr>
              <a:buFontTx/>
              <a:buChar char="•"/>
            </a:pPr>
            <a:endParaRPr lang="en-US" dirty="0" smtClean="0"/>
          </a:p>
          <a:p>
            <a:pPr defTabSz="948507">
              <a:defRPr/>
            </a:pPr>
            <a:r>
              <a:rPr lang="en-US" dirty="0" smtClean="0"/>
              <a:t>3) One instance of Alfresco exists for all environments. Assets are uploaded during content entry directly on to Drupal. </a:t>
            </a:r>
            <a:r>
              <a:rPr lang="en-US" baseline="0" dirty="0" smtClean="0"/>
              <a:t> </a:t>
            </a:r>
            <a:r>
              <a:rPr lang="en-US" dirty="0" smtClean="0"/>
              <a:t>Assets uploaded from Alfresco can take up to 5 minutes before</a:t>
            </a:r>
            <a:r>
              <a:rPr lang="en-US" baseline="0" dirty="0" smtClean="0"/>
              <a:t> they are viewable in the Drupal interface</a:t>
            </a:r>
            <a:r>
              <a:rPr lang="en-US" dirty="0" smtClean="0"/>
              <a:t>, then another hour to sync back to all environments other than Production. Assets uploaded in an environment other than Production will NOT be deleted during the hourly content update-they will still remain on the Alfresco server. Please</a:t>
            </a:r>
            <a:r>
              <a:rPr lang="en-US" baseline="0" dirty="0" smtClean="0"/>
              <a:t> note that if you delete a file from alfresco, it will still be accessible via the Drupal interface.</a:t>
            </a:r>
          </a:p>
          <a:p>
            <a:pPr defTabSz="948507">
              <a:defRPr/>
            </a:pPr>
            <a:endParaRPr lang="en-US" baseline="0" dirty="0" smtClean="0"/>
          </a:p>
          <a:p>
            <a:pPr defTabSz="948507">
              <a:defRPr/>
            </a:pPr>
            <a:r>
              <a:rPr lang="en-US" baseline="0" dirty="0" smtClean="0"/>
              <a:t>4) Engineers currently can manually sync content from production down to the lower environments of </a:t>
            </a:r>
            <a:r>
              <a:rPr lang="en-US" baseline="0" dirty="0" err="1" smtClean="0"/>
              <a:t>eng</a:t>
            </a:r>
            <a:r>
              <a:rPr lang="en-US" baseline="0" dirty="0" smtClean="0"/>
              <a:t>, </a:t>
            </a:r>
            <a:r>
              <a:rPr lang="en-US" baseline="0" dirty="0" err="1" smtClean="0"/>
              <a:t>dev</a:t>
            </a:r>
            <a:r>
              <a:rPr lang="en-US" baseline="0" dirty="0" smtClean="0"/>
              <a:t>, stage and production. This will available through the </a:t>
            </a:r>
            <a:r>
              <a:rPr lang="en-US" baseline="0" dirty="0" err="1" smtClean="0"/>
              <a:t>drupal</a:t>
            </a:r>
            <a:r>
              <a:rPr lang="en-US" baseline="0" dirty="0" smtClean="0"/>
              <a:t> interface by the end of FY14.</a:t>
            </a:r>
            <a:endParaRPr lang="en-US" dirty="0" smtClean="0"/>
          </a:p>
          <a:p>
            <a:pPr>
              <a:buFontTx/>
              <a:buChar char="•"/>
            </a:pPr>
            <a:endParaRPr lang="en-US" dirty="0" smtClean="0"/>
          </a:p>
          <a:p>
            <a:r>
              <a:rPr lang="en-US" dirty="0" smtClean="0"/>
              <a:t>The following things remain unchanged:</a:t>
            </a:r>
          </a:p>
          <a:p>
            <a:pPr>
              <a:buFontTx/>
              <a:buNone/>
            </a:pPr>
            <a:r>
              <a:rPr lang="en-US" dirty="0" smtClean="0"/>
              <a:t>- Updates to the Product Catalog may take up to 20 minutes to show up in the Product catalog database.</a:t>
            </a:r>
          </a:p>
          <a:p>
            <a:pPr>
              <a:buFontTx/>
              <a:buNone/>
            </a:pPr>
            <a:r>
              <a:rPr lang="en-US" dirty="0" smtClean="0"/>
              <a:t>- Updates from the Product catalog database can take up to an hour to appear on the </a:t>
            </a:r>
            <a:r>
              <a:rPr lang="en-US" baseline="0" dirty="0" smtClean="0"/>
              <a:t>dev, stage and production </a:t>
            </a:r>
            <a:r>
              <a:rPr lang="en-US" dirty="0" smtClean="0"/>
              <a:t>servers. They must be manually updated on the </a:t>
            </a:r>
            <a:r>
              <a:rPr lang="en-US" dirty="0" err="1" smtClean="0"/>
              <a:t>eng</a:t>
            </a:r>
            <a:r>
              <a:rPr lang="en-US" dirty="0" smtClean="0"/>
              <a:t> server and your personal server.</a:t>
            </a:r>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we’ll go over how to add </a:t>
            </a:r>
            <a:r>
              <a:rPr lang="en-US" baseline="0" dirty="0" smtClean="0"/>
              <a:t>new site values. For this example, we’ll add a new </a:t>
            </a:r>
            <a:r>
              <a:rPr lang="en-US" baseline="0" dirty="0" smtClean="0">
                <a:solidFill>
                  <a:srgbClr val="000000"/>
                </a:solidFill>
              </a:rPr>
              <a:t>Site Value to a language bundle. </a:t>
            </a:r>
            <a:r>
              <a:rPr lang="en-US" dirty="0" smtClean="0">
                <a:solidFill>
                  <a:srgbClr val="000000"/>
                </a:solidFill>
              </a:rPr>
              <a:t>Language Bundles include text for the following:</a:t>
            </a:r>
          </a:p>
          <a:p>
            <a:pPr marL="177845" indent="-177845">
              <a:buFont typeface="Arial"/>
              <a:buChar char="•"/>
            </a:pPr>
            <a:r>
              <a:rPr lang="en-US" dirty="0" smtClean="0">
                <a:solidFill>
                  <a:srgbClr val="000000"/>
                </a:solidFill>
              </a:rPr>
              <a:t>Page headers and page titles of .</a:t>
            </a:r>
            <a:r>
              <a:rPr lang="en-US" dirty="0" err="1" smtClean="0">
                <a:solidFill>
                  <a:srgbClr val="000000"/>
                </a:solidFill>
              </a:rPr>
              <a:t>tmpl</a:t>
            </a:r>
            <a:r>
              <a:rPr lang="en-US" dirty="0" smtClean="0">
                <a:solidFill>
                  <a:srgbClr val="000000"/>
                </a:solidFill>
              </a:rPr>
              <a:t> pages (mainly Account &amp; Checkout)</a:t>
            </a:r>
          </a:p>
          <a:p>
            <a:pPr marL="177845" indent="-177845">
              <a:buFont typeface="Arial"/>
              <a:buChar char="•"/>
            </a:pPr>
            <a:r>
              <a:rPr lang="en-US" dirty="0" smtClean="0">
                <a:solidFill>
                  <a:srgbClr val="000000"/>
                </a:solidFill>
              </a:rPr>
              <a:t>Page descriptive text on .</a:t>
            </a:r>
            <a:r>
              <a:rPr lang="en-US" dirty="0" err="1" smtClean="0">
                <a:solidFill>
                  <a:srgbClr val="000000"/>
                </a:solidFill>
              </a:rPr>
              <a:t>tmpl</a:t>
            </a:r>
            <a:r>
              <a:rPr lang="en-US" dirty="0" smtClean="0">
                <a:solidFill>
                  <a:srgbClr val="000000"/>
                </a:solidFill>
              </a:rPr>
              <a:t> pages</a:t>
            </a:r>
          </a:p>
          <a:p>
            <a:pPr marL="177845" indent="-177845">
              <a:buFont typeface="Arial"/>
              <a:buChar char="•"/>
            </a:pPr>
            <a:r>
              <a:rPr lang="en-US" dirty="0" smtClean="0">
                <a:solidFill>
                  <a:srgbClr val="000000"/>
                </a:solidFill>
              </a:rPr>
              <a:t>Text links on .</a:t>
            </a:r>
            <a:r>
              <a:rPr lang="en-US" dirty="0" err="1" smtClean="0">
                <a:solidFill>
                  <a:srgbClr val="000000"/>
                </a:solidFill>
              </a:rPr>
              <a:t>tmpl</a:t>
            </a:r>
            <a:r>
              <a:rPr lang="en-US" dirty="0" smtClean="0">
                <a:solidFill>
                  <a:srgbClr val="000000"/>
                </a:solidFill>
              </a:rPr>
              <a:t> pages</a:t>
            </a:r>
          </a:p>
          <a:p>
            <a:pPr marL="177845" indent="-177845">
              <a:buFont typeface="Arial"/>
              <a:buChar char="•"/>
            </a:pPr>
            <a:r>
              <a:rPr lang="en-US" dirty="0" smtClean="0">
                <a:solidFill>
                  <a:srgbClr val="000000"/>
                </a:solidFill>
              </a:rPr>
              <a:t>Field names (excluding fixed pull-down list items) on .</a:t>
            </a:r>
            <a:r>
              <a:rPr lang="en-US" dirty="0" err="1" smtClean="0">
                <a:solidFill>
                  <a:srgbClr val="000000"/>
                </a:solidFill>
              </a:rPr>
              <a:t>tmpl</a:t>
            </a:r>
            <a:r>
              <a:rPr lang="en-US" dirty="0" smtClean="0">
                <a:solidFill>
                  <a:srgbClr val="000000"/>
                </a:solidFill>
              </a:rPr>
              <a:t> forms</a:t>
            </a:r>
          </a:p>
          <a:p>
            <a:pPr lvl="0"/>
            <a:endParaRPr lang="en-US" dirty="0">
              <a:solidFill>
                <a:srgbClr val="000000"/>
              </a:solidFill>
            </a:endParaRPr>
          </a:p>
          <a:p>
            <a:pPr lvl="0"/>
            <a:r>
              <a:rPr lang="en-US" dirty="0" smtClean="0">
                <a:solidFill>
                  <a:srgbClr val="000000"/>
                </a:solidFill>
              </a:rPr>
              <a:t>Our example will be adding the Live Chat text link to another region.</a:t>
            </a:r>
          </a:p>
        </p:txBody>
      </p:sp>
      <p:sp>
        <p:nvSpPr>
          <p:cNvPr id="4" name="Slide Number Placeholder 3"/>
          <p:cNvSpPr>
            <a:spLocks noGrp="1"/>
          </p:cNvSpPr>
          <p:nvPr>
            <p:ph type="sldNum" sz="quarter" idx="10"/>
          </p:nvPr>
        </p:nvSpPr>
        <p:spPr/>
        <p:txBody>
          <a:bodyPr/>
          <a:lstStyle/>
          <a:p>
            <a:fld id="{1522C527-837C-42D9-82D2-86060484E132}" type="slidenum">
              <a:rPr lang="en-US" smtClean="0"/>
              <a:pPr/>
              <a:t>79</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First, click on the 'Add' tab and then click on the 'Add New Site Value' link. </a:t>
            </a:r>
            <a:endParaRPr lang="en-US" dirty="0" smtClean="0"/>
          </a:p>
          <a:p>
            <a:endParaRPr lang="en-US" dirty="0"/>
          </a:p>
          <a:p>
            <a:r>
              <a:rPr lang="en-US" dirty="0" smtClean="0"/>
              <a:t>Now </a:t>
            </a:r>
            <a:r>
              <a:rPr lang="en-US" dirty="0"/>
              <a:t>we need to search for the existing key to add </a:t>
            </a:r>
            <a:r>
              <a:rPr lang="en-US" dirty="0" smtClean="0"/>
              <a:t>the </a:t>
            </a:r>
            <a:r>
              <a:rPr lang="en-US" dirty="0"/>
              <a:t>site </a:t>
            </a:r>
            <a:r>
              <a:rPr lang="en-US"/>
              <a:t>value </a:t>
            </a:r>
            <a:r>
              <a:rPr lang="en-US" smtClean="0"/>
              <a:t>to</a:t>
            </a:r>
            <a:r>
              <a:rPr lang="en-US" dirty="0"/>
              <a:t>. </a:t>
            </a:r>
            <a:endParaRPr lang="en-US" dirty="0" smtClean="0"/>
          </a:p>
          <a:p>
            <a:endParaRPr lang="en-US" dirty="0"/>
          </a:p>
          <a:p>
            <a:r>
              <a:rPr lang="en-US" dirty="0" smtClean="0"/>
              <a:t>Type </a:t>
            </a:r>
            <a:r>
              <a:rPr lang="en-US" dirty="0"/>
              <a:t>the key name into the search box - in this case, it is '</a:t>
            </a:r>
            <a:r>
              <a:rPr lang="en-US" dirty="0" err="1"/>
              <a:t>live_chat</a:t>
            </a:r>
            <a:r>
              <a:rPr lang="en-US" dirty="0"/>
              <a:t>' </a:t>
            </a:r>
            <a:r>
              <a:rPr lang="en-US" dirty="0" smtClean="0"/>
              <a:t>- and </a:t>
            </a:r>
            <a:r>
              <a:rPr lang="en-US" dirty="0"/>
              <a:t>click the 'Go' button.</a:t>
            </a:r>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80</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opens up the list of Brands. Select the brands, regions, and languages you want to add to. </a:t>
            </a:r>
          </a:p>
          <a:p>
            <a:endParaRPr lang="en-US" dirty="0"/>
          </a:p>
          <a:p>
            <a:r>
              <a:rPr lang="en-US" dirty="0" smtClean="0"/>
              <a:t>For our example, we’ll select La </a:t>
            </a:r>
            <a:r>
              <a:rPr lang="en-US" dirty="0" err="1" smtClean="0"/>
              <a:t>Mer</a:t>
            </a:r>
            <a:r>
              <a:rPr lang="en-US" dirty="0" smtClean="0"/>
              <a:t>, United States and United Kingdom, and English.</a:t>
            </a:r>
          </a:p>
          <a:p>
            <a:endParaRPr lang="en-US" dirty="0"/>
          </a:p>
          <a:p>
            <a:r>
              <a:rPr lang="en-US" dirty="0" smtClean="0"/>
              <a:t>After you have made your selections, click the ‘Go’ button.</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81</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shows us the site values for United States and United Kingdom under the ‘</a:t>
            </a:r>
            <a:r>
              <a:rPr lang="en-US" dirty="0" err="1" smtClean="0"/>
              <a:t>live_chat</a:t>
            </a:r>
            <a:r>
              <a:rPr lang="en-US" dirty="0" smtClean="0"/>
              <a:t>’ key.</a:t>
            </a:r>
          </a:p>
          <a:p>
            <a:endParaRPr lang="en-US" dirty="0"/>
          </a:p>
          <a:p>
            <a:r>
              <a:rPr lang="en-US" dirty="0" smtClean="0"/>
              <a:t> The United States already </a:t>
            </a:r>
            <a:r>
              <a:rPr lang="en-US" dirty="0" smtClean="0">
                <a:solidFill>
                  <a:srgbClr val="000000"/>
                </a:solidFill>
              </a:rPr>
              <a:t>has</a:t>
            </a:r>
            <a:r>
              <a:rPr lang="en-US" dirty="0" smtClean="0">
                <a:solidFill>
                  <a:schemeClr val="accent3">
                    <a:lumMod val="50000"/>
                  </a:schemeClr>
                </a:solidFill>
              </a:rPr>
              <a:t> </a:t>
            </a:r>
            <a:r>
              <a:rPr lang="en-US" dirty="0" smtClean="0"/>
              <a:t>“Live Chat” text but the United Kingdom currently has no site value for this key.</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82</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Click on the body section of the site value and type in your text – in this case, we’ll match it the United States and enter “Live Chat.”</a:t>
            </a:r>
          </a:p>
          <a:p>
            <a:endParaRPr lang="en-US" dirty="0"/>
          </a:p>
          <a:p>
            <a:r>
              <a:rPr lang="en-US" dirty="0" smtClean="0"/>
              <a:t>When you are done, click the ‘Submit’ button. </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83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RB Editor will alert you that you have added a site value and need to publish</a:t>
            </a:r>
            <a:r>
              <a:rPr lang="en-US" baseline="0" dirty="0" smtClean="0"/>
              <a:t> it. Notice that the Publish tab also turns red.</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84</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000000"/>
                </a:solidFill>
              </a:rPr>
              <a:t>Click on the</a:t>
            </a:r>
            <a:r>
              <a:rPr lang="en-US" baseline="0" dirty="0" smtClean="0">
                <a:solidFill>
                  <a:srgbClr val="000000"/>
                </a:solidFill>
              </a:rPr>
              <a:t> Publish tab and follow the same steps we used previously to publish the new changes. As I noted before, y</a:t>
            </a:r>
            <a:r>
              <a:rPr lang="en-US" dirty="0" smtClean="0">
                <a:solidFill>
                  <a:srgbClr val="000000"/>
                </a:solidFill>
              </a:rPr>
              <a:t>our updates will publish to the Eng and Dev environments simultaneously,</a:t>
            </a:r>
            <a:r>
              <a:rPr lang="en-US" baseline="0" dirty="0" smtClean="0">
                <a:solidFill>
                  <a:srgbClr val="000000"/>
                </a:solidFill>
              </a:rPr>
              <a:t> but </a:t>
            </a:r>
            <a:r>
              <a:rPr lang="en-US" dirty="0" smtClean="0">
                <a:solidFill>
                  <a:srgbClr val="000000"/>
                </a:solidFill>
              </a:rPr>
              <a:t>will need to be manually pushed to the Stage and Prod environments by a user with Push Tool access.</a:t>
            </a:r>
          </a:p>
          <a:p>
            <a:endParaRPr lang="en-US" dirty="0" smtClean="0">
              <a:solidFill>
                <a:srgbClr val="000000"/>
              </a:solidFill>
            </a:endParaRPr>
          </a:p>
          <a:p>
            <a:r>
              <a:rPr lang="en-US" dirty="0" smtClean="0">
                <a:solidFill>
                  <a:srgbClr val="000000"/>
                </a:solidFill>
              </a:rPr>
              <a:t>Now you’ve learned how to edit and add site values during refreshes!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85</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55690" indent="-355690" defTabSz="948507">
              <a:spcBef>
                <a:spcPct val="20000"/>
              </a:spcBef>
              <a:buFont typeface="Arial" pitchFamily="34" charset="0"/>
              <a:buChar char="•"/>
              <a:defRPr/>
            </a:pPr>
            <a:endParaRPr lang="en-US" sz="2100" dirty="0" smtClean="0">
              <a:latin typeface="Calibri" pitchFamily="34" charset="0"/>
              <a:cs typeface="Arial" pitchFamily="34" charset="0"/>
            </a:endParaRPr>
          </a:p>
        </p:txBody>
      </p:sp>
      <p:sp>
        <p:nvSpPr>
          <p:cNvPr id="4" name="Slide Number Placeholder 3"/>
          <p:cNvSpPr>
            <a:spLocks noGrp="1"/>
          </p:cNvSpPr>
          <p:nvPr>
            <p:ph type="sldNum" sz="quarter" idx="10"/>
          </p:nvPr>
        </p:nvSpPr>
        <p:spPr/>
        <p:txBody>
          <a:bodyPr/>
          <a:lstStyle/>
          <a:p>
            <a:fld id="{1522C527-837C-42D9-82D2-86060484E132}" type="slidenum">
              <a:rPr lang="en-US" smtClean="0"/>
              <a:pPr/>
              <a:t>87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55690" indent="-355690" defTabSz="948507">
              <a:spcBef>
                <a:spcPct val="20000"/>
              </a:spcBef>
              <a:buFont typeface="Arial" pitchFamily="34" charset="0"/>
              <a:buChar char="•"/>
              <a:defRPr/>
            </a:pPr>
            <a:endParaRPr lang="en-US" sz="2100" dirty="0" smtClean="0">
              <a:latin typeface="Calibri" pitchFamily="34" charset="0"/>
              <a:cs typeface="Arial" pitchFamily="34" charset="0"/>
            </a:endParaRPr>
          </a:p>
        </p:txBody>
      </p:sp>
      <p:sp>
        <p:nvSpPr>
          <p:cNvPr id="4" name="Slide Number Placeholder 3"/>
          <p:cNvSpPr>
            <a:spLocks noGrp="1"/>
          </p:cNvSpPr>
          <p:nvPr>
            <p:ph type="sldNum" sz="quarter" idx="10"/>
          </p:nvPr>
        </p:nvSpPr>
        <p:spPr/>
        <p:txBody>
          <a:bodyPr/>
          <a:lstStyle/>
          <a:p>
            <a:fld id="{1522C527-837C-42D9-82D2-86060484E132}" type="slidenum">
              <a:rPr lang="en-US" smtClean="0"/>
              <a:pPr/>
              <a:t>93</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96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Calibri" pitchFamily="34" charset="0"/>
              </a:rPr>
              <a:t>These are general guidelines for where to go to edit content. Please consult each brand’s rollout kit for specifics. You may need to touch several tools in order to update content.</a:t>
            </a:r>
          </a:p>
          <a:p>
            <a:endParaRPr lang="en-US" dirty="0" smtClean="0">
              <a:latin typeface="Calibri" pitchFamily="34" charset="0"/>
            </a:endParaRPr>
          </a:p>
          <a:p>
            <a:r>
              <a:rPr lang="en-US" dirty="0" smtClean="0">
                <a:latin typeface="Calibri" pitchFamily="34" charset="0"/>
              </a:rPr>
              <a:t>In the Drupal CMS, you can edit homepage, navigation, merchandising windows and content pages on a site. As a general rule, we’ve put any content outside of checkout and account that is NOT product catalog related in the CMS. </a:t>
            </a:r>
          </a:p>
          <a:p>
            <a:endParaRPr lang="en-US" dirty="0" smtClean="0">
              <a:latin typeface="Calibri" pitchFamily="34" charset="0"/>
            </a:endParaRPr>
          </a:p>
          <a:p>
            <a:r>
              <a:rPr lang="en-US" dirty="0" smtClean="0">
                <a:latin typeface="Calibri" pitchFamily="34" charset="0"/>
              </a:rPr>
              <a:t>Alfresco is the replacement for </a:t>
            </a:r>
            <a:r>
              <a:rPr lang="en-US" dirty="0" err="1" smtClean="0">
                <a:latin typeface="Calibri" pitchFamily="34" charset="0"/>
              </a:rPr>
              <a:t>webdav</a:t>
            </a:r>
            <a:r>
              <a:rPr lang="en-US" dirty="0" smtClean="0">
                <a:latin typeface="Calibri" pitchFamily="34" charset="0"/>
              </a:rPr>
              <a:t>. It’s used to bulk load and manage assets such as images and video. You can upload assets one at a time through the Drupal interface which we will cover in an example.</a:t>
            </a:r>
          </a:p>
          <a:p>
            <a:endParaRPr lang="en-US" dirty="0" smtClean="0">
              <a:latin typeface="Calibri" pitchFamily="34" charset="0"/>
            </a:endParaRPr>
          </a:p>
          <a:p>
            <a:r>
              <a:rPr lang="en-US" dirty="0" smtClean="0">
                <a:latin typeface="Calibri" pitchFamily="34" charset="0"/>
              </a:rPr>
              <a:t>Any information related to categories, products or SKUs or store locations are edited in the product catalog manager (.NET).</a:t>
            </a:r>
          </a:p>
          <a:p>
            <a:endParaRPr lang="en-US" dirty="0" smtClean="0">
              <a:latin typeface="Calibri" pitchFamily="34" charset="0"/>
            </a:endParaRPr>
          </a:p>
          <a:p>
            <a:pPr defTabSz="948507">
              <a:defRPr/>
            </a:pPr>
            <a:r>
              <a:rPr lang="en-US" dirty="0" smtClean="0">
                <a:latin typeface="Calibri" pitchFamily="34" charset="0"/>
                <a:cs typeface="Arial" pitchFamily="34" charset="0"/>
              </a:rPr>
              <a:t>The (RB resource bundle) editor is used to edit copy within checkout, account and error messages.</a:t>
            </a:r>
          </a:p>
        </p:txBody>
      </p:sp>
      <p:sp>
        <p:nvSpPr>
          <p:cNvPr id="4" name="Slide Number Placeholder 3"/>
          <p:cNvSpPr>
            <a:spLocks noGrp="1"/>
          </p:cNvSpPr>
          <p:nvPr>
            <p:ph type="sldNum" sz="quarter" idx="10"/>
          </p:nvPr>
        </p:nvSpPr>
        <p:spPr/>
        <p:txBody>
          <a:bodyPr/>
          <a:lstStyle/>
          <a:p>
            <a:fld id="{1522C527-837C-42D9-82D2-86060484E132}"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100</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an example of where elements are built for the La </a:t>
            </a:r>
            <a:r>
              <a:rPr lang="en-US" baseline="0" dirty="0" err="1" smtClean="0"/>
              <a:t>Mer</a:t>
            </a:r>
            <a:r>
              <a:rPr lang="en-US" baseline="0" dirty="0" smtClean="0"/>
              <a:t> Build. As you can see, different elements are built and edited in different systems. Please consult your brand rollout kit for a detailed list and special content for the brand site.</a:t>
            </a:r>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101</a:t>
            </a:fld>
            <a:endParaRPr lang="en-US"/>
          </a:p>
        </p:txBody>
      </p:sp>
    </p:spTree>
    <p:extLst>
      <p:ext uri="{BB962C8B-B14F-4D97-AF65-F5344CB8AC3E}">
        <p14:creationId xmlns="" xmlns:p14="http://schemas.microsoft.com/office/powerpoint/2010/main" val="2884589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RB Editor and the </a:t>
            </a:r>
            <a:r>
              <a:rPr lang="en-US" baseline="0" dirty="0" err="1" smtClean="0"/>
              <a:t>Drupal</a:t>
            </a:r>
            <a:r>
              <a:rPr lang="en-US" baseline="0" dirty="0" smtClean="0"/>
              <a:t> CMS (content management system) now require an Estee Lauder issued RSA token to login. If you already can login to the offer manager, you can use that same login for the RB Editor and </a:t>
            </a:r>
            <a:r>
              <a:rPr lang="en-US" baseline="0" dirty="0" err="1" smtClean="0"/>
              <a:t>Drupal</a:t>
            </a:r>
            <a:r>
              <a:rPr lang="en-US" baseline="0" dirty="0" smtClean="0"/>
              <a:t> CMS.</a:t>
            </a:r>
          </a:p>
          <a:p>
            <a:endParaRPr lang="en-US" baseline="0" dirty="0" smtClean="0"/>
          </a:p>
          <a:p>
            <a:r>
              <a:rPr lang="en-US" baseline="0" dirty="0" smtClean="0"/>
              <a:t>If you have an Estee issued RSA token but have never logged into the offer manager, RB Editor or </a:t>
            </a:r>
            <a:r>
              <a:rPr lang="en-US" baseline="0" dirty="0" err="1" smtClean="0"/>
              <a:t>Drupal</a:t>
            </a:r>
            <a:r>
              <a:rPr lang="en-US" baseline="0" dirty="0" smtClean="0"/>
              <a:t> CMS, please provide the ID number on the back with your account access request. Alfresco does not use RSA, so you will be given a separate login/password for that system.</a:t>
            </a:r>
            <a:endParaRPr lang="en-US" dirty="0" smtClean="0"/>
          </a:p>
          <a:p>
            <a:endParaRPr lang="en-US" dirty="0" smtClean="0"/>
          </a:p>
          <a:p>
            <a:r>
              <a:rPr lang="en-US" dirty="0" smtClean="0"/>
              <a:t>This</a:t>
            </a:r>
            <a:r>
              <a:rPr lang="en-US" baseline="0" dirty="0" smtClean="0"/>
              <a:t> chart shows what each role does as well as who the role is recommended for. You can have multiple roles. Please review the chart to see which access you will need.</a:t>
            </a:r>
          </a:p>
          <a:p>
            <a:endParaRPr lang="en-US" i="0" dirty="0" smtClean="0"/>
          </a:p>
          <a:p>
            <a:pPr defTabSz="948507">
              <a:defRPr/>
            </a:pPr>
            <a:r>
              <a:rPr lang="en-US" dirty="0" smtClean="0"/>
              <a:t>Old logins to access existing tools remain the same (</a:t>
            </a:r>
            <a:r>
              <a:rPr lang="en-US" dirty="0" err="1" smtClean="0"/>
              <a:t>Bugzilla</a:t>
            </a:r>
            <a:r>
              <a:rPr lang="en-US" dirty="0" smtClean="0"/>
              <a:t>, </a:t>
            </a:r>
            <a:r>
              <a:rPr lang="en-US" dirty="0" err="1" smtClean="0"/>
              <a:t>Endeca</a:t>
            </a:r>
            <a:r>
              <a:rPr lang="en-US" dirty="0" smtClean="0"/>
              <a:t>, BV, </a:t>
            </a:r>
            <a:r>
              <a:rPr lang="en-US" dirty="0" err="1" smtClean="0"/>
              <a:t>etc</a:t>
            </a:r>
            <a:r>
              <a:rPr lang="en-US" dirty="0" smtClean="0"/>
              <a:t>)</a:t>
            </a:r>
            <a:endParaRPr lang="en-US" i="0" dirty="0" smtClean="0"/>
          </a:p>
          <a:p>
            <a:endParaRPr lang="en-US" dirty="0"/>
          </a:p>
        </p:txBody>
      </p:sp>
      <p:sp>
        <p:nvSpPr>
          <p:cNvPr id="4" name="Slide Number Placeholder 3"/>
          <p:cNvSpPr>
            <a:spLocks noGrp="1"/>
          </p:cNvSpPr>
          <p:nvPr>
            <p:ph type="sldNum" sz="quarter" idx="10"/>
          </p:nvPr>
        </p:nvSpPr>
        <p:spPr/>
        <p:txBody>
          <a:bodyPr/>
          <a:lstStyle/>
          <a:p>
            <a:fld id="{1522C527-837C-42D9-82D2-86060484E132}"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1417320"/>
          </a:xfrm>
          <a:prstGeom prst="rect">
            <a:avLst/>
          </a:prstGeom>
          <a:solidFill>
            <a:srgbClr val="004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elconline_noline.png"/>
          <p:cNvPicPr>
            <a:picLocks noChangeAspect="1"/>
          </p:cNvPicPr>
          <p:nvPr userDrawn="1"/>
        </p:nvPicPr>
        <p:blipFill>
          <a:blip r:embed="rId2" cstate="print"/>
          <a:stretch>
            <a:fillRect/>
          </a:stretch>
        </p:blipFill>
        <p:spPr>
          <a:xfrm>
            <a:off x="228600" y="228600"/>
            <a:ext cx="2210730" cy="990600"/>
          </a:xfrm>
          <a:prstGeom prst="rect">
            <a:avLst/>
          </a:prstGeom>
        </p:spPr>
      </p:pic>
      <p:sp>
        <p:nvSpPr>
          <p:cNvPr id="2" name="Title 1"/>
          <p:cNvSpPr>
            <a:spLocks noGrp="1"/>
          </p:cNvSpPr>
          <p:nvPr>
            <p:ph type="ctrTitle"/>
          </p:nvPr>
        </p:nvSpPr>
        <p:spPr>
          <a:xfrm>
            <a:off x="457200" y="2971800"/>
            <a:ext cx="7772400" cy="1470025"/>
          </a:xfrm>
        </p:spPr>
        <p:txBody>
          <a:bodyPr>
            <a:normAutofit/>
          </a:bodyPr>
          <a:lstStyle>
            <a:lvl1pPr algn="l">
              <a:defRPr sz="3600">
                <a:solidFill>
                  <a:schemeClr val="bg1"/>
                </a:solidFill>
                <a:latin typeface="Calibri"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518025"/>
            <a:ext cx="6400800" cy="1752600"/>
          </a:xfrm>
        </p:spPr>
        <p:txBody>
          <a:bodyPr>
            <a:normAutofit/>
          </a:bodyPr>
          <a:lstStyle>
            <a:lvl1pPr marL="0" indent="0" algn="l">
              <a:buNone/>
              <a:defRPr sz="2400" i="1">
                <a:solidFill>
                  <a:schemeClr val="bg1"/>
                </a:solidFill>
                <a:latin typeface="Calibri"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838200"/>
          </a:xfrm>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52400" y="6219825"/>
            <a:ext cx="1905000" cy="365125"/>
          </a:xfrm>
          <a:prstGeom prst="rect">
            <a:avLst/>
          </a:prstGeom>
        </p:spPr>
        <p:txBody>
          <a:bodyPr vert="horz" lIns="91440" tIns="45720" rIns="91440" bIns="45720" rtlCol="0" anchor="ctr"/>
          <a:lstStyle>
            <a:lvl1pPr marL="0" algn="l" defTabSz="914400" rtl="0" eaLnBrk="1" latinLnBrk="0" hangingPunct="1">
              <a:defRPr lang="en-US" sz="1000" u="none" kern="1200" smtClean="0">
                <a:solidFill>
                  <a:schemeClr val="bg1">
                    <a:lumMod val="50000"/>
                  </a:schemeClr>
                </a:solidFill>
                <a:latin typeface="Bookman Old Style" pitchFamily="18" charset="0"/>
                <a:ea typeface="+mn-ea"/>
                <a:cs typeface="+mn-cs"/>
              </a:defRPr>
            </a:lvl1pPr>
          </a:lstStyle>
          <a:p>
            <a:fld id="{A2724045-E629-4D6D-83C4-70FF362D3FB3}" type="datetime1">
              <a:rPr lang="en-US" smtClean="0"/>
              <a:pPr/>
              <a:t>3/13/2014</a:t>
            </a:fld>
            <a:endParaRPr lang="en-US" dirty="0"/>
          </a:p>
        </p:txBody>
      </p:sp>
      <p:sp>
        <p:nvSpPr>
          <p:cNvPr id="9" name="Rectangle 8"/>
          <p:cNvSpPr/>
          <p:nvPr userDrawn="1"/>
        </p:nvSpPr>
        <p:spPr>
          <a:xfrm>
            <a:off x="7277100" y="6324600"/>
            <a:ext cx="1830950" cy="246221"/>
          </a:xfrm>
          <a:prstGeom prst="rect">
            <a:avLst/>
          </a:prstGeom>
        </p:spPr>
        <p:txBody>
          <a:bodyPr wrap="none">
            <a:spAutoFit/>
          </a:bodyPr>
          <a:lstStyle/>
          <a:p>
            <a:pPr marL="0" algn="l" defTabSz="914400" rtl="0" eaLnBrk="1" latinLnBrk="0" hangingPunct="1"/>
            <a:r>
              <a:rPr lang="en-US" sz="1000" u="none" kern="1200" dirty="0" smtClean="0">
                <a:solidFill>
                  <a:schemeClr val="bg1">
                    <a:lumMod val="50000"/>
                  </a:schemeClr>
                </a:solidFill>
                <a:latin typeface="Bookman Old Style" pitchFamily="18" charset="0"/>
                <a:ea typeface="+mn-ea"/>
                <a:cs typeface="+mn-cs"/>
              </a:rPr>
              <a:t>Proprietary &amp;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0"/>
            <a:ext cx="9144000" cy="1417320"/>
          </a:xfrm>
          <a:prstGeom prst="rect">
            <a:avLst/>
          </a:prstGeom>
          <a:solidFill>
            <a:srgbClr val="004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elconline_noline.png"/>
          <p:cNvPicPr>
            <a:picLocks noChangeAspect="1"/>
          </p:cNvPicPr>
          <p:nvPr userDrawn="1"/>
        </p:nvPicPr>
        <p:blipFill>
          <a:blip r:embed="rId2" cstate="print"/>
          <a:stretch>
            <a:fillRect/>
          </a:stretch>
        </p:blipFill>
        <p:spPr>
          <a:xfrm>
            <a:off x="228600" y="228600"/>
            <a:ext cx="2210730" cy="990600"/>
          </a:xfrm>
          <a:prstGeom prst="rect">
            <a:avLst/>
          </a:prstGeom>
        </p:spPr>
      </p:pic>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D11E57-8A98-4029-80F7-734E35513485}" type="datetime1">
              <a:rPr lang="en-US" smtClean="0"/>
              <a:pPr/>
              <a:t>3/13/2014</a:t>
            </a:fld>
            <a:endParaRPr lang="en-US"/>
          </a:p>
        </p:txBody>
      </p:sp>
      <p:sp>
        <p:nvSpPr>
          <p:cNvPr id="10" name="Slide Number Placeholder 5"/>
          <p:cNvSpPr>
            <a:spLocks noGrp="1"/>
          </p:cNvSpPr>
          <p:nvPr>
            <p:ph type="sldNum" sz="quarter" idx="11"/>
          </p:nvPr>
        </p:nvSpPr>
        <p:spPr>
          <a:xfrm>
            <a:off x="6953250" y="6219825"/>
            <a:ext cx="2133600" cy="365125"/>
          </a:xfrm>
          <a:prstGeom prst="rect">
            <a:avLst/>
          </a:prstGeom>
        </p:spPr>
        <p:txBody>
          <a:bodyPr vert="horz" lIns="91440" tIns="45720" rIns="91440" bIns="45720" rtlCol="0" anchor="ctr"/>
          <a:lstStyle>
            <a:lvl1pPr algn="r">
              <a:defRPr lang="en-US" sz="1000" u="none" kern="1200" smtClean="0">
                <a:solidFill>
                  <a:schemeClr val="bg1">
                    <a:lumMod val="50000"/>
                  </a:schemeClr>
                </a:solidFill>
                <a:latin typeface="Bookman Old Style" pitchFamily="18" charset="0"/>
                <a:ea typeface="+mn-ea"/>
                <a:cs typeface="+mn-cs"/>
              </a:defRPr>
            </a:lvl1pPr>
          </a:lstStyle>
          <a:p>
            <a:r>
              <a:rPr lang="en-US" dirty="0" smtClean="0"/>
              <a:t>Proprietary &amp; Confidential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Date Placeholder 3"/>
          <p:cNvSpPr>
            <a:spLocks noGrp="1"/>
          </p:cNvSpPr>
          <p:nvPr>
            <p:ph type="dt" sz="half" idx="2"/>
          </p:nvPr>
        </p:nvSpPr>
        <p:spPr>
          <a:xfrm>
            <a:off x="152400" y="6219825"/>
            <a:ext cx="1905000" cy="365125"/>
          </a:xfrm>
          <a:prstGeom prst="rect">
            <a:avLst/>
          </a:prstGeom>
        </p:spPr>
        <p:txBody>
          <a:bodyPr vert="horz" lIns="91440" tIns="45720" rIns="91440" bIns="45720" rtlCol="0" anchor="ctr"/>
          <a:lstStyle>
            <a:lvl1pPr marL="0" algn="l" defTabSz="914400" rtl="0" eaLnBrk="1" latinLnBrk="0" hangingPunct="1">
              <a:defRPr lang="en-US" sz="1000" u="none" kern="1200" smtClean="0">
                <a:solidFill>
                  <a:schemeClr val="bg1">
                    <a:lumMod val="50000"/>
                  </a:schemeClr>
                </a:solidFill>
                <a:latin typeface="Bookman Old Style" pitchFamily="18" charset="0"/>
                <a:ea typeface="+mn-ea"/>
                <a:cs typeface="+mn-cs"/>
              </a:defRPr>
            </a:lvl1pPr>
          </a:lstStyle>
          <a:p>
            <a:fld id="{A2724045-E629-4D6D-83C4-70FF362D3FB3}" type="datetime1">
              <a:rPr lang="en-US" smtClean="0"/>
              <a:pPr/>
              <a:t>3/13/2014</a:t>
            </a:fld>
            <a:endParaRPr lang="en-US" dirty="0"/>
          </a:p>
        </p:txBody>
      </p:sp>
      <p:sp>
        <p:nvSpPr>
          <p:cNvPr id="7" name="Slide Number Placeholder 5"/>
          <p:cNvSpPr>
            <a:spLocks noGrp="1"/>
          </p:cNvSpPr>
          <p:nvPr>
            <p:ph type="sldNum" sz="quarter" idx="4"/>
          </p:nvPr>
        </p:nvSpPr>
        <p:spPr>
          <a:xfrm>
            <a:off x="6953250" y="6219825"/>
            <a:ext cx="2133600" cy="365125"/>
          </a:xfrm>
          <a:prstGeom prst="rect">
            <a:avLst/>
          </a:prstGeom>
        </p:spPr>
        <p:txBody>
          <a:bodyPr vert="horz" lIns="91440" tIns="45720" rIns="91440" bIns="45720" rtlCol="0" anchor="ctr"/>
          <a:lstStyle>
            <a:lvl1pPr algn="r">
              <a:defRPr lang="en-US" sz="1000" u="none" kern="1200" smtClean="0">
                <a:solidFill>
                  <a:schemeClr val="bg1">
                    <a:lumMod val="50000"/>
                  </a:schemeClr>
                </a:solidFill>
                <a:latin typeface="Bookman Old Style" pitchFamily="18" charset="0"/>
                <a:ea typeface="+mn-ea"/>
                <a:cs typeface="+mn-cs"/>
              </a:defRPr>
            </a:lvl1pPr>
          </a:lstStyle>
          <a:p>
            <a:r>
              <a:rPr lang="en-US" dirty="0" smtClean="0"/>
              <a:t>Proprietary &amp; Confidential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4E3AB6-7EFB-459B-9FDF-BC5CE92529D5}" type="datetime1">
              <a:rPr lang="en-US" smtClean="0"/>
              <a:pPr/>
              <a:t>3/13/2014</a:t>
            </a:fld>
            <a:endParaRPr lang="en-US"/>
          </a:p>
        </p:txBody>
      </p:sp>
      <p:sp>
        <p:nvSpPr>
          <p:cNvPr id="6" name="Footer Placeholder 5"/>
          <p:cNvSpPr>
            <a:spLocks noGrp="1"/>
          </p:cNvSpPr>
          <p:nvPr>
            <p:ph type="ftr" sz="quarter" idx="11"/>
          </p:nvPr>
        </p:nvSpPr>
        <p:spPr>
          <a:xfrm>
            <a:off x="3124200" y="6477000"/>
            <a:ext cx="2895600" cy="365125"/>
          </a:xfrm>
          <a:prstGeom prst="rect">
            <a:avLst/>
          </a:prstGeom>
        </p:spPr>
        <p:txBody>
          <a:bodyPr/>
          <a:lstStyle/>
          <a:p>
            <a:r>
              <a:rPr lang="en-US" smtClean="0"/>
              <a:t>ELC Online Proprietary &amp; Confidential </a:t>
            </a:r>
            <a:endParaRPr lang="en-US"/>
          </a:p>
        </p:txBody>
      </p:sp>
      <p:sp>
        <p:nvSpPr>
          <p:cNvPr id="7" name="Slide Number Placeholder 6"/>
          <p:cNvSpPr>
            <a:spLocks noGrp="1"/>
          </p:cNvSpPr>
          <p:nvPr>
            <p:ph type="sldNum" sz="quarter" idx="12"/>
          </p:nvPr>
        </p:nvSpPr>
        <p:spPr/>
        <p:txBody>
          <a:bodyPr/>
          <a:lstStyle/>
          <a:p>
            <a:fld id="{B5D1EC9B-12B8-4586-B0D6-94A4EA140AC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3"/>
          <p:cNvSpPr>
            <a:spLocks noGrp="1"/>
          </p:cNvSpPr>
          <p:nvPr>
            <p:ph type="dt" sz="half" idx="10"/>
          </p:nvPr>
        </p:nvSpPr>
        <p:spPr>
          <a:xfrm>
            <a:off x="152400" y="6219825"/>
            <a:ext cx="1905000" cy="365125"/>
          </a:xfrm>
          <a:prstGeom prst="rect">
            <a:avLst/>
          </a:prstGeom>
        </p:spPr>
        <p:txBody>
          <a:bodyPr vert="horz" lIns="91440" tIns="45720" rIns="91440" bIns="45720" rtlCol="0" anchor="ctr"/>
          <a:lstStyle>
            <a:lvl1pPr marL="0" algn="l" defTabSz="914400" rtl="0" eaLnBrk="1" latinLnBrk="0" hangingPunct="1">
              <a:defRPr lang="en-US" sz="1000" u="none" kern="1200" smtClean="0">
                <a:solidFill>
                  <a:schemeClr val="bg1">
                    <a:lumMod val="50000"/>
                  </a:schemeClr>
                </a:solidFill>
                <a:latin typeface="Bookman Old Style" pitchFamily="18" charset="0"/>
                <a:ea typeface="+mn-ea"/>
                <a:cs typeface="+mn-cs"/>
              </a:defRPr>
            </a:lvl1pPr>
          </a:lstStyle>
          <a:p>
            <a:fld id="{A2724045-E629-4D6D-83C4-70FF362D3FB3}" type="datetime1">
              <a:rPr lang="en-US" smtClean="0"/>
              <a:pPr/>
              <a:t>3/13/2014</a:t>
            </a:fld>
            <a:endParaRPr lang="en-US" dirty="0"/>
          </a:p>
        </p:txBody>
      </p:sp>
      <p:sp>
        <p:nvSpPr>
          <p:cNvPr id="9" name="Slide Number Placeholder 5"/>
          <p:cNvSpPr>
            <a:spLocks noGrp="1"/>
          </p:cNvSpPr>
          <p:nvPr>
            <p:ph type="sldNum" sz="quarter" idx="4"/>
          </p:nvPr>
        </p:nvSpPr>
        <p:spPr>
          <a:xfrm>
            <a:off x="6953250" y="6219825"/>
            <a:ext cx="2133600" cy="365125"/>
          </a:xfrm>
          <a:prstGeom prst="rect">
            <a:avLst/>
          </a:prstGeom>
        </p:spPr>
        <p:txBody>
          <a:bodyPr vert="horz" lIns="91440" tIns="45720" rIns="91440" bIns="45720" rtlCol="0" anchor="ctr"/>
          <a:lstStyle>
            <a:lvl1pPr algn="r">
              <a:defRPr lang="en-US" sz="1000" u="none" kern="1200" smtClean="0">
                <a:solidFill>
                  <a:schemeClr val="bg1">
                    <a:lumMod val="50000"/>
                  </a:schemeClr>
                </a:solidFill>
                <a:latin typeface="Bookman Old Style" pitchFamily="18" charset="0"/>
                <a:ea typeface="+mn-ea"/>
                <a:cs typeface="+mn-cs"/>
              </a:defRPr>
            </a:lvl1pPr>
          </a:lstStyle>
          <a:p>
            <a:r>
              <a:rPr lang="en-US" dirty="0" smtClean="0"/>
              <a:t>Proprietary &amp; Confidential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495300"/>
            <a:ext cx="7620000" cy="8382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41437"/>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52400" y="6219825"/>
            <a:ext cx="1905000" cy="365125"/>
          </a:xfrm>
          <a:prstGeom prst="rect">
            <a:avLst/>
          </a:prstGeom>
        </p:spPr>
        <p:txBody>
          <a:bodyPr vert="horz" lIns="91440" tIns="45720" rIns="91440" bIns="45720" rtlCol="0" anchor="ctr"/>
          <a:lstStyle>
            <a:lvl1pPr marL="0" algn="l" defTabSz="914400" rtl="0" eaLnBrk="1" latinLnBrk="0" hangingPunct="1">
              <a:defRPr lang="en-US" sz="1000" u="none" kern="1200" smtClean="0">
                <a:solidFill>
                  <a:schemeClr val="bg1">
                    <a:lumMod val="50000"/>
                  </a:schemeClr>
                </a:solidFill>
                <a:latin typeface="Bookman Old Style" pitchFamily="18" charset="0"/>
                <a:ea typeface="+mn-ea"/>
                <a:cs typeface="+mn-cs"/>
              </a:defRPr>
            </a:lvl1pPr>
          </a:lstStyle>
          <a:p>
            <a:fld id="{A2724045-E629-4D6D-83C4-70FF362D3FB3}" type="datetime1">
              <a:rPr lang="en-US" smtClean="0"/>
              <a:pPr/>
              <a:t>3/13/2014</a:t>
            </a:fld>
            <a:endParaRPr lang="en-US" dirty="0"/>
          </a:p>
        </p:txBody>
      </p:sp>
      <p:sp>
        <p:nvSpPr>
          <p:cNvPr id="6" name="Slide Number Placeholder 5"/>
          <p:cNvSpPr>
            <a:spLocks noGrp="1"/>
          </p:cNvSpPr>
          <p:nvPr>
            <p:ph type="sldNum" sz="quarter" idx="4"/>
          </p:nvPr>
        </p:nvSpPr>
        <p:spPr>
          <a:xfrm>
            <a:off x="6953250" y="6219825"/>
            <a:ext cx="2133600" cy="365125"/>
          </a:xfrm>
          <a:prstGeom prst="rect">
            <a:avLst/>
          </a:prstGeom>
        </p:spPr>
        <p:txBody>
          <a:bodyPr vert="horz" lIns="91440" tIns="45720" rIns="91440" bIns="45720" rtlCol="0" anchor="ctr"/>
          <a:lstStyle>
            <a:lvl1pPr algn="r">
              <a:defRPr lang="en-US" sz="1000" u="none" kern="1200" smtClean="0">
                <a:solidFill>
                  <a:schemeClr val="bg1">
                    <a:lumMod val="50000"/>
                  </a:schemeClr>
                </a:solidFill>
                <a:latin typeface="Bookman Old Style" pitchFamily="18" charset="0"/>
                <a:ea typeface="+mn-ea"/>
                <a:cs typeface="+mn-cs"/>
              </a:defRPr>
            </a:lvl1pPr>
          </a:lstStyle>
          <a:p>
            <a:r>
              <a:rPr lang="en-US" dirty="0" smtClean="0"/>
              <a:t>Proprietary &amp; Confidential</a:t>
            </a:r>
            <a:endParaRPr lang="en-US" dirty="0"/>
          </a:p>
        </p:txBody>
      </p:sp>
      <p:sp>
        <p:nvSpPr>
          <p:cNvPr id="9" name="Line 125"/>
          <p:cNvSpPr>
            <a:spLocks noChangeShapeType="1"/>
          </p:cNvSpPr>
          <p:nvPr userDrawn="1"/>
        </p:nvSpPr>
        <p:spPr bwMode="auto">
          <a:xfrm>
            <a:off x="198464" y="6226168"/>
            <a:ext cx="6082747" cy="0"/>
          </a:xfrm>
          <a:prstGeom prst="line">
            <a:avLst/>
          </a:prstGeom>
          <a:noFill/>
          <a:ln w="9525">
            <a:solidFill>
              <a:srgbClr val="000080"/>
            </a:solidFill>
            <a:round/>
            <a:headEnd/>
            <a:tailEnd/>
          </a:ln>
          <a:effectLst/>
        </p:spPr>
        <p:txBody>
          <a:bodyPr lIns="91371" tIns="45687" rIns="91371" bIns="45687"/>
          <a:lstStyle/>
          <a:p>
            <a:pPr>
              <a:defRPr/>
            </a:pPr>
            <a:endParaRPr lang="en-US"/>
          </a:p>
        </p:txBody>
      </p:sp>
      <p:sp>
        <p:nvSpPr>
          <p:cNvPr id="10" name="Text Box 126"/>
          <p:cNvSpPr txBox="1">
            <a:spLocks noChangeArrowheads="1"/>
          </p:cNvSpPr>
          <p:nvPr userDrawn="1"/>
        </p:nvSpPr>
        <p:spPr bwMode="auto">
          <a:xfrm>
            <a:off x="6235488" y="6096000"/>
            <a:ext cx="2908512" cy="246145"/>
          </a:xfrm>
          <a:prstGeom prst="rect">
            <a:avLst/>
          </a:prstGeom>
          <a:noFill/>
          <a:ln w="9525">
            <a:noFill/>
            <a:miter lim="800000"/>
            <a:headEnd/>
            <a:tailEnd/>
          </a:ln>
          <a:effectLst/>
        </p:spPr>
        <p:txBody>
          <a:bodyPr wrap="square" lIns="91361" tIns="45682" rIns="91361" bIns="45682">
            <a:spAutoFit/>
          </a:bodyPr>
          <a:lstStyle/>
          <a:p>
            <a:pPr>
              <a:spcBef>
                <a:spcPct val="50000"/>
              </a:spcBef>
              <a:defRPr/>
            </a:pPr>
            <a:r>
              <a:rPr lang="en-US" sz="1000" u="none" dirty="0">
                <a:solidFill>
                  <a:srgbClr val="000066"/>
                </a:solidFill>
                <a:latin typeface="Bookman Old Style" pitchFamily="18" charset="0"/>
              </a:rPr>
              <a:t>THE ESTĒE LAUDER </a:t>
            </a:r>
            <a:r>
              <a:rPr lang="en-US" sz="1000" u="none" dirty="0" smtClean="0">
                <a:solidFill>
                  <a:srgbClr val="000066"/>
                </a:solidFill>
                <a:latin typeface="Bookman Old Style" pitchFamily="18" charset="0"/>
              </a:rPr>
              <a:t>COMPANIES</a:t>
            </a:r>
            <a:r>
              <a:rPr lang="en-US" sz="1000" u="none" baseline="0" dirty="0" smtClean="0">
                <a:solidFill>
                  <a:srgbClr val="000066"/>
                </a:solidFill>
                <a:latin typeface="Bookman Old Style" pitchFamily="18" charset="0"/>
              </a:rPr>
              <a:t> ONLINE</a:t>
            </a:r>
            <a:endParaRPr lang="en-US" sz="1000" u="none" dirty="0">
              <a:solidFill>
                <a:srgbClr val="000066"/>
              </a:solidFill>
              <a:latin typeface="Bookman Old Style" pitchFamily="18" charset="0"/>
            </a:endParaRPr>
          </a:p>
        </p:txBody>
      </p:sp>
      <p:sp>
        <p:nvSpPr>
          <p:cNvPr id="12" name="Date Placeholder 3"/>
          <p:cNvSpPr txBox="1">
            <a:spLocks/>
          </p:cNvSpPr>
          <p:nvPr userDrawn="1"/>
        </p:nvSpPr>
        <p:spPr>
          <a:xfrm>
            <a:off x="4191000" y="6235700"/>
            <a:ext cx="609600" cy="365125"/>
          </a:xfrm>
          <a:prstGeom prst="rect">
            <a:avLst/>
          </a:prstGeom>
        </p:spPr>
        <p:txBody>
          <a:bodyPr vert="horz" lIns="91440" tIns="45720" rIns="91440" bIns="45720" rtlCol="0" anchor="ctr"/>
          <a:lstStyle>
            <a:lvl1pPr marL="0" algn="l" defTabSz="914400" rtl="0" eaLnBrk="1" latinLnBrk="0" hangingPunct="1">
              <a:defRPr lang="en-US" sz="1000" u="none" kern="1200" smtClean="0">
                <a:solidFill>
                  <a:srgbClr val="000066"/>
                </a:solidFill>
                <a:latin typeface="Bookman Old Style" pitchFamily="18"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C977193E-337E-44B2-8492-D0AC386CDF50}" type="slidenum">
              <a:rPr kumimoji="0" lang="en-US" sz="1000" b="0" i="0" u="none" strike="noStrike" kern="1200" cap="none" spc="0" normalizeH="0" baseline="0" noProof="0" smtClean="0">
                <a:ln>
                  <a:noFill/>
                </a:ln>
                <a:solidFill>
                  <a:schemeClr val="bg1">
                    <a:lumMod val="50000"/>
                  </a:schemeClr>
                </a:solidFill>
                <a:effectLst/>
                <a:uLnTx/>
                <a:uFillTx/>
                <a:latin typeface="Bookman Old Style"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smtClean="0">
              <a:ln>
                <a:noFill/>
              </a:ln>
              <a:solidFill>
                <a:schemeClr val="bg1">
                  <a:lumMod val="50000"/>
                </a:schemeClr>
              </a:solidFill>
              <a:effectLst/>
              <a:uLnTx/>
              <a:uFillTx/>
              <a:latin typeface="Bookman Old Style" pitchFamily="18"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Lst>
  <p:hf hdr="0"/>
  <p:txStyles>
    <p:titleStyle>
      <a:lvl1pPr algn="l" defTabSz="914400" rtl="0" eaLnBrk="1" latinLnBrk="0" hangingPunct="1">
        <a:spcBef>
          <a:spcPct val="0"/>
        </a:spcBef>
        <a:buNone/>
        <a:defRPr sz="4000" kern="1200">
          <a:solidFill>
            <a:schemeClr val="tx1">
              <a:lumMod val="95000"/>
              <a:lumOff val="5000"/>
            </a:schemeClr>
          </a:solidFill>
          <a:latin typeface="Calibri"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e.jomalone.emea.fr.cms.elcdev.net/us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alfresco.elcdev.net/share/page/" TargetMode="External"/><Relationship Id="rId4" Type="http://schemas.openxmlformats.org/officeDocument/2006/relationships/hyperlink" Target="https://tools.elcompanies.com/"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hyperlink" Target="https://engwiki.esteelauder.com/twiki/bin/view/ELC2/DrupalGemDocs" TargetMode="External"/><Relationship Id="rId3" Type="http://schemas.openxmlformats.org/officeDocument/2006/relationships/hyperlink" Target="https://engwiki.esteelauder.com/twiki/bin/view/ELC2/LocaleEngineers" TargetMode="External"/><Relationship Id="rId7" Type="http://schemas.openxmlformats.org/officeDocument/2006/relationships/hyperlink" Target="https://engwiki.esteelauder.com/twiki/bin/view/ELC2/EngineeringWorkflows" TargetMode="External"/><Relationship Id="rId2" Type="http://schemas.openxmlformats.org/officeDocument/2006/relationships/hyperlink" Target="https://engwiki.esteelauder.com/twiki/bin/view/ELC2/DrupalPlatformGoals" TargetMode="External"/><Relationship Id="rId1" Type="http://schemas.openxmlformats.org/officeDocument/2006/relationships/slideLayout" Target="../slideLayouts/slideLayout2.xml"/><Relationship Id="rId6" Type="http://schemas.openxmlformats.org/officeDocument/2006/relationships/hyperlink" Target="https://engwiki.esteelauder.com/twiki/bin/view/ELC2/SubTheming" TargetMode="External"/><Relationship Id="rId5" Type="http://schemas.openxmlformats.org/officeDocument/2006/relationships/hyperlink" Target="https://engwiki.esteelauder.com/twiki/bin/view/ELC2/TemplateUsage" TargetMode="External"/><Relationship Id="rId4" Type="http://schemas.openxmlformats.org/officeDocument/2006/relationships/hyperlink" Target="https://engwiki.esteelauder.com/twiki/bin/view/ELC2/DrupalPersonalServerSetup"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owa.am.elcompanies.com/OWA/redir.aspx?C=_VuNbKebS0m4rNvkPuEJN2qHMDzJutAIyIejKvLb-5j2Xl-wAO3_Pf62xsQcHBjgTQDMWW6nCF4.&amp;URL=https://docs.google.com/spreadsheet/ccc?key=0ArHw8nvNwlSxdFRSalZiaUh4NkVJcmZHeVl1U0dHcUE&amp;usp=drive_web" TargetMode="External"/><Relationship Id="rId2" Type="http://schemas.openxmlformats.org/officeDocument/2006/relationships/hyperlink" Target="https://docs.google.com/spreadsheet/ccc?key=0ArHw8nvNwlSxdFRSalZiaUh4NkVJcmZHeVl1U0dHcUE&amp;usp=drive_web" TargetMode="External"/><Relationship Id="rId1" Type="http://schemas.openxmlformats.org/officeDocument/2006/relationships/slideLayout" Target="../slideLayouts/slideLayout2.xml"/><Relationship Id="rId4" Type="http://schemas.openxmlformats.org/officeDocument/2006/relationships/hyperlink" Target="https://owa.am.elcompanies.com/OWA/redir.aspx?C=_VuNbKebS0m4rNvkPuEJN2qHMDzJutAIyIejKvLb-5j2Xl-wAO3_Pf62xsQcHBjgTQDMWW6nCF4.&amp;URL=https://docs.google.com/spreadsheet/ccc?key=0ArHw8nvNwlSxdGFMeU5sRFgwZGJMMmtLQkJzczkzREE&amp;usp=drive_web"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mailto:kphimmas@estee.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jomalone.na.us.dev.ncsa.elcdev.net/shared/setkeys.tmp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hyperlink" Target="mailto:elconlineadministration@estee.com"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mailto:lleslie@estee.com" TargetMode="External"/><Relationship Id="rId2" Type="http://schemas.openxmlformats.org/officeDocument/2006/relationships/hyperlink" Target="mailto:jchan@hk.estee.com" TargetMode="External"/><Relationship Id="rId1" Type="http://schemas.openxmlformats.org/officeDocument/2006/relationships/slideLayout" Target="../slideLayouts/slideLayout2.xml"/><Relationship Id="rId5" Type="http://schemas.openxmlformats.org/officeDocument/2006/relationships/hyperlink" Target="mailto:gamaroso@doubleprime.com" TargetMode="External"/><Relationship Id="rId4" Type="http://schemas.openxmlformats.org/officeDocument/2006/relationships/hyperlink" Target="mailto:jkwok@doubleprime.com"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mailto:lleslie@estee.com"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hyperlink" Target="mailto:gamaroso@doubleprime.com" TargetMode="External"/><Relationship Id="rId4" Type="http://schemas.openxmlformats.org/officeDocument/2006/relationships/hyperlink" Target="mailto:jkwok@doubleprime.com"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mailto:lleslie@estee.com" TargetMode="External"/><Relationship Id="rId2" Type="http://schemas.openxmlformats.org/officeDocument/2006/relationships/hyperlink" Target="mailto:pgrassie@doubleprime.com" TargetMode="External"/><Relationship Id="rId1" Type="http://schemas.openxmlformats.org/officeDocument/2006/relationships/slideLayout" Target="../slideLayouts/slideLayout2.xml"/><Relationship Id="rId5" Type="http://schemas.openxmlformats.org/officeDocument/2006/relationships/hyperlink" Target="mailto:gamaroso@doubleprime.com" TargetMode="External"/><Relationship Id="rId4" Type="http://schemas.openxmlformats.org/officeDocument/2006/relationships/hyperlink" Target="mailto:jkwok@doubleprim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37160" y="2923163"/>
            <a:ext cx="9144000" cy="1754326"/>
          </a:xfrm>
          <a:prstGeom prst="rect">
            <a:avLst/>
          </a:prstGeom>
          <a:noFill/>
        </p:spPr>
        <p:txBody>
          <a:bodyPr wrap="square" rtlCol="0">
            <a:spAutoFit/>
          </a:bodyPr>
          <a:lstStyle/>
          <a:p>
            <a:r>
              <a:rPr lang="en-US" sz="4400" b="1" dirty="0" err="1" smtClean="0">
                <a:solidFill>
                  <a:srgbClr val="002F65"/>
                </a:solidFill>
                <a:latin typeface="Calibri" pitchFamily="34" charset="0"/>
              </a:rPr>
              <a:t>DrupalGem</a:t>
            </a:r>
            <a:r>
              <a:rPr lang="en-US" sz="4400" b="1" dirty="0" smtClean="0">
                <a:solidFill>
                  <a:srgbClr val="002F65"/>
                </a:solidFill>
                <a:latin typeface="Calibri" pitchFamily="34" charset="0"/>
              </a:rPr>
              <a:t> </a:t>
            </a:r>
          </a:p>
          <a:p>
            <a:r>
              <a:rPr lang="en-US" sz="3200" dirty="0" smtClean="0">
                <a:solidFill>
                  <a:srgbClr val="002F65"/>
                </a:solidFill>
              </a:rPr>
              <a:t>Commerce Training</a:t>
            </a:r>
          </a:p>
          <a:p>
            <a:r>
              <a:rPr lang="en-US" sz="3200" dirty="0" smtClean="0">
                <a:solidFill>
                  <a:srgbClr val="002F65"/>
                </a:solidFill>
                <a:latin typeface="Calibri" pitchFamily="34" charset="0"/>
              </a:rPr>
              <a:t>Version 1.0</a:t>
            </a:r>
            <a:endParaRPr lang="en-US" sz="3200" dirty="0">
              <a:solidFill>
                <a:srgbClr val="002F65"/>
              </a:solidFill>
              <a:latin typeface="Calibri" pitchFamily="34" charset="0"/>
            </a:endParaRPr>
          </a:p>
        </p:txBody>
      </p:sp>
    </p:spTree>
    <p:extLst>
      <p:ext uri="{BB962C8B-B14F-4D97-AF65-F5344CB8AC3E}">
        <p14:creationId xmlns="" xmlns:p14="http://schemas.microsoft.com/office/powerpoint/2010/main" val="11718953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60000"/>
                    <a:lumOff val="40000"/>
                  </a:schemeClr>
                </a:solidFill>
              </a:rPr>
              <a:t>URLs</a:t>
            </a:r>
            <a:endParaRPr lang="en-US" dirty="0">
              <a:solidFill>
                <a:schemeClr val="tx2">
                  <a:lumMod val="60000"/>
                  <a:lumOff val="40000"/>
                </a:schemeClr>
              </a:solidFill>
            </a:endParaRPr>
          </a:p>
        </p:txBody>
      </p:sp>
      <p:sp>
        <p:nvSpPr>
          <p:cNvPr id="3" name="Content Placeholder 2"/>
          <p:cNvSpPr>
            <a:spLocks noGrp="1"/>
          </p:cNvSpPr>
          <p:nvPr>
            <p:ph idx="1"/>
          </p:nvPr>
        </p:nvSpPr>
        <p:spPr>
          <a:xfrm>
            <a:off x="457200" y="1201056"/>
            <a:ext cx="8458200" cy="4818744"/>
          </a:xfrm>
        </p:spPr>
        <p:txBody>
          <a:bodyPr>
            <a:normAutofit fontScale="62500" lnSpcReduction="20000"/>
          </a:bodyPr>
          <a:lstStyle/>
          <a:p>
            <a:pPr>
              <a:buNone/>
            </a:pPr>
            <a:r>
              <a:rPr lang="en-US" sz="2600" b="1" dirty="0" err="1" smtClean="0">
                <a:latin typeface="Calibri"/>
                <a:cs typeface="Calibri"/>
              </a:rPr>
              <a:t>Drupal</a:t>
            </a:r>
            <a:r>
              <a:rPr lang="en-US" sz="2600" b="1" dirty="0" smtClean="0">
                <a:latin typeface="Calibri"/>
                <a:cs typeface="Calibri"/>
              </a:rPr>
              <a:t> CMS and Site Environments</a:t>
            </a:r>
          </a:p>
          <a:p>
            <a:pPr>
              <a:buNone/>
            </a:pPr>
            <a:r>
              <a:rPr lang="en-US" sz="2000" dirty="0" smtClean="0">
                <a:latin typeface="Calibri"/>
                <a:cs typeface="Calibri"/>
              </a:rPr>
              <a:t>FORMAT: https://[e].[brand].[region or locale].[environment].[datacenter for dev and stage URLs].</a:t>
            </a:r>
            <a:r>
              <a:rPr lang="en-US" sz="2000" dirty="0" err="1" smtClean="0">
                <a:latin typeface="Calibri"/>
                <a:cs typeface="Calibri"/>
              </a:rPr>
              <a:t>elcdev.net</a:t>
            </a:r>
            <a:endParaRPr lang="en-US" sz="2000" dirty="0" smtClean="0">
              <a:latin typeface="Calibri"/>
              <a:cs typeface="Calibri"/>
            </a:endParaRPr>
          </a:p>
          <a:p>
            <a:pPr>
              <a:buNone/>
            </a:pPr>
            <a:endParaRPr lang="en-US" sz="2000" dirty="0" smtClean="0">
              <a:latin typeface="Calibri"/>
              <a:cs typeface="Calibri"/>
            </a:endParaRPr>
          </a:p>
          <a:p>
            <a:pPr>
              <a:buNone/>
            </a:pPr>
            <a:r>
              <a:rPr lang="en-US" sz="2000" i="1" dirty="0" smtClean="0">
                <a:solidFill>
                  <a:srgbClr val="FF0000"/>
                </a:solidFill>
                <a:latin typeface="Calibri"/>
                <a:cs typeface="Calibri"/>
              </a:rPr>
              <a:t>PRODUCTION CMS: </a:t>
            </a:r>
            <a:r>
              <a:rPr lang="en-US" sz="2000" i="1" dirty="0" smtClean="0">
                <a:solidFill>
                  <a:srgbClr val="FF0000"/>
                </a:solidFill>
                <a:latin typeface="Calibri"/>
                <a:cs typeface="Calibri"/>
                <a:hlinkClick r:id="rId3"/>
              </a:rPr>
              <a:t>https://e.jomalone.emea.fr.cms.elcdev.net/user</a:t>
            </a:r>
            <a:endParaRPr lang="en-US" sz="2000" i="1" dirty="0" smtClean="0">
              <a:solidFill>
                <a:srgbClr val="FF0000"/>
              </a:solidFill>
              <a:latin typeface="Calibri"/>
              <a:cs typeface="Calibri"/>
            </a:endParaRPr>
          </a:p>
          <a:p>
            <a:pPr>
              <a:buNone/>
            </a:pPr>
            <a:r>
              <a:rPr lang="en-US" sz="2000" i="1" dirty="0" smtClean="0">
                <a:solidFill>
                  <a:srgbClr val="FF0000"/>
                </a:solidFill>
                <a:latin typeface="Calibri"/>
                <a:cs typeface="Calibri"/>
              </a:rPr>
              <a:t>TO REVIEW BY REVISION TAG: http://e.jomalone.emea.fr.cms.elcdev.net</a:t>
            </a:r>
          </a:p>
          <a:p>
            <a:pPr>
              <a:buNone/>
            </a:pPr>
            <a:r>
              <a:rPr lang="en-US" sz="2000" i="1" dirty="0" smtClean="0">
                <a:solidFill>
                  <a:srgbClr val="FF0000"/>
                </a:solidFill>
                <a:latin typeface="Calibri"/>
                <a:cs typeface="Calibri"/>
              </a:rPr>
              <a:t>PERSONAL SERVER</a:t>
            </a:r>
            <a:r>
              <a:rPr lang="en-US" sz="2100" i="1" dirty="0" smtClean="0">
                <a:solidFill>
                  <a:srgbClr val="FF0000"/>
                </a:solidFill>
                <a:latin typeface="Calibri"/>
                <a:cs typeface="Calibri"/>
              </a:rPr>
              <a:t>: e.jomalone.jp.kknudsen.eng.elcdev.net</a:t>
            </a:r>
          </a:p>
          <a:p>
            <a:pPr>
              <a:buNone/>
            </a:pPr>
            <a:r>
              <a:rPr lang="en-US" sz="2100" i="1" dirty="0" smtClean="0">
                <a:solidFill>
                  <a:srgbClr val="FF0000"/>
                </a:solidFill>
                <a:latin typeface="Calibri"/>
                <a:cs typeface="Calibri"/>
              </a:rPr>
              <a:t>ENG: e.jomalone.emea.fr.eng.elcdev.net</a:t>
            </a:r>
          </a:p>
          <a:p>
            <a:pPr>
              <a:buNone/>
            </a:pPr>
            <a:r>
              <a:rPr lang="en-US" sz="2000" i="1" dirty="0" smtClean="0">
                <a:solidFill>
                  <a:srgbClr val="FF0000"/>
                </a:solidFill>
                <a:latin typeface="Calibri"/>
                <a:cs typeface="Calibri"/>
              </a:rPr>
              <a:t>DEV: e.jomalone.emea.fr.dev.emea.elcdev.net</a:t>
            </a:r>
          </a:p>
          <a:p>
            <a:pPr>
              <a:buNone/>
            </a:pPr>
            <a:r>
              <a:rPr lang="en-US" sz="2000" i="1" dirty="0" smtClean="0">
                <a:solidFill>
                  <a:srgbClr val="FF0000"/>
                </a:solidFill>
                <a:latin typeface="Calibri"/>
                <a:cs typeface="Calibri"/>
              </a:rPr>
              <a:t>STAGE: e.jomalone.emea.fr.de.stage.emea.elcdev.net</a:t>
            </a:r>
          </a:p>
          <a:p>
            <a:pPr>
              <a:buNone/>
            </a:pPr>
            <a:r>
              <a:rPr lang="en-US" sz="2000" i="1" dirty="0" smtClean="0">
                <a:solidFill>
                  <a:srgbClr val="FF0000"/>
                </a:solidFill>
                <a:latin typeface="Calibri"/>
                <a:cs typeface="Calibri"/>
              </a:rPr>
              <a:t>WWWTMP: wwwtmp.jomalone.fr</a:t>
            </a:r>
          </a:p>
          <a:p>
            <a:pPr>
              <a:buNone/>
            </a:pPr>
            <a:r>
              <a:rPr lang="en-US" sz="2100" i="1" dirty="0" smtClean="0">
                <a:solidFill>
                  <a:srgbClr val="FF0000"/>
                </a:solidFill>
                <a:latin typeface="Calibri"/>
                <a:cs typeface="Calibri"/>
              </a:rPr>
              <a:t>http://www.jomalone.fr</a:t>
            </a:r>
            <a:r>
              <a:rPr lang="en-US" sz="1600" dirty="0" smtClean="0">
                <a:latin typeface="Calibri"/>
                <a:cs typeface="Calibri"/>
              </a:rPr>
              <a:t/>
            </a:r>
            <a:br>
              <a:rPr lang="en-US" sz="1600" dirty="0" smtClean="0">
                <a:latin typeface="Calibri"/>
                <a:cs typeface="Calibri"/>
              </a:rPr>
            </a:br>
            <a:endParaRPr lang="en-US" sz="1600" dirty="0" smtClean="0">
              <a:latin typeface="Calibri"/>
              <a:cs typeface="Calibri"/>
            </a:endParaRPr>
          </a:p>
          <a:p>
            <a:pPr>
              <a:buFont typeface="Arial" charset="0"/>
              <a:buChar char="•"/>
            </a:pPr>
            <a:r>
              <a:rPr lang="en-US" sz="1600" dirty="0" smtClean="0">
                <a:latin typeface="Calibri"/>
                <a:cs typeface="Calibri"/>
              </a:rPr>
              <a:t>'e' denotes e-commerce site</a:t>
            </a:r>
          </a:p>
          <a:p>
            <a:pPr>
              <a:buFont typeface="Arial" charset="0"/>
              <a:buChar char="•"/>
            </a:pPr>
            <a:r>
              <a:rPr lang="en-US" sz="1600" dirty="0" smtClean="0">
                <a:latin typeface="Calibri"/>
                <a:cs typeface="Calibri"/>
              </a:rPr>
              <a:t>'m' denotes mobile</a:t>
            </a:r>
          </a:p>
          <a:p>
            <a:pPr>
              <a:buFont typeface="Arial" charset="0"/>
              <a:buChar char="•"/>
            </a:pPr>
            <a:r>
              <a:rPr lang="en-US" sz="1600" dirty="0" smtClean="0">
                <a:latin typeface="Calibri"/>
                <a:cs typeface="Calibri"/>
              </a:rPr>
              <a:t>'c' denotes </a:t>
            </a:r>
            <a:r>
              <a:rPr lang="en-US" sz="1600" dirty="0" err="1" smtClean="0">
                <a:latin typeface="Calibri"/>
                <a:cs typeface="Calibri"/>
              </a:rPr>
              <a:t>coresite</a:t>
            </a:r>
            <a:r>
              <a:rPr lang="en-US" sz="1600" dirty="0" smtClean="0">
                <a:latin typeface="Calibri"/>
                <a:cs typeface="Calibri"/>
              </a:rPr>
              <a:t/>
            </a:r>
            <a:br>
              <a:rPr lang="en-US" sz="1600" dirty="0" smtClean="0">
                <a:latin typeface="Calibri"/>
                <a:cs typeface="Calibri"/>
              </a:rPr>
            </a:br>
            <a:endParaRPr lang="en-US" sz="2600" b="1" dirty="0" smtClean="0">
              <a:latin typeface="Calibri"/>
              <a:cs typeface="Calibri"/>
            </a:endParaRPr>
          </a:p>
          <a:p>
            <a:pPr>
              <a:buNone/>
            </a:pPr>
            <a:r>
              <a:rPr lang="en-US" sz="2600" b="1" dirty="0" smtClean="0">
                <a:latin typeface="Calibri"/>
                <a:cs typeface="Calibri"/>
              </a:rPr>
              <a:t>Alfresco</a:t>
            </a:r>
          </a:p>
          <a:p>
            <a:pPr marL="0" indent="0">
              <a:buNone/>
            </a:pPr>
            <a:r>
              <a:rPr lang="en-US" sz="2100" dirty="0" smtClean="0">
                <a:latin typeface="Calibri"/>
                <a:cs typeface="Calibri"/>
              </a:rPr>
              <a:t>Please note that alfresco does NOT use RSA login. It’s a separate login/password.</a:t>
            </a:r>
          </a:p>
          <a:p>
            <a:pPr>
              <a:buNone/>
            </a:pPr>
            <a:r>
              <a:rPr lang="en-US" sz="2000" dirty="0" smtClean="0">
                <a:latin typeface="Calibri"/>
                <a:cs typeface="Calibri"/>
              </a:rPr>
              <a:t>http://alfresco.elcdev.net/share/page/</a:t>
            </a:r>
            <a:r>
              <a:rPr lang="en-US" sz="1600" dirty="0" smtClean="0">
                <a:latin typeface="Calibri"/>
                <a:cs typeface="Calibri"/>
              </a:rPr>
              <a:t/>
            </a:r>
            <a:br>
              <a:rPr lang="en-US" sz="1600" dirty="0" smtClean="0">
                <a:latin typeface="Calibri"/>
                <a:cs typeface="Calibri"/>
              </a:rPr>
            </a:br>
            <a:endParaRPr lang="en-US" sz="1600" dirty="0" smtClean="0">
              <a:latin typeface="Calibri"/>
              <a:cs typeface="Calibri"/>
            </a:endParaRPr>
          </a:p>
          <a:p>
            <a:pPr>
              <a:buNone/>
            </a:pPr>
            <a:r>
              <a:rPr lang="en-US" sz="2600" b="1" dirty="0" smtClean="0">
                <a:latin typeface="Calibri"/>
                <a:cs typeface="Calibri"/>
              </a:rPr>
              <a:t>RB Editor</a:t>
            </a:r>
          </a:p>
          <a:p>
            <a:pPr>
              <a:buNone/>
            </a:pPr>
            <a:r>
              <a:rPr lang="en-US" sz="2000" dirty="0" smtClean="0">
                <a:latin typeface="Calibri"/>
                <a:cs typeface="Calibri"/>
                <a:hlinkClick r:id="rId4"/>
              </a:rPr>
              <a:t>https://tools.elcompanies.com/</a:t>
            </a:r>
            <a:endParaRPr lang="en-US" sz="2000" dirty="0" smtClean="0">
              <a:latin typeface="Calibri"/>
              <a:cs typeface="Calibri"/>
            </a:endParaRPr>
          </a:p>
          <a:p>
            <a:pPr>
              <a:buNone/>
            </a:pPr>
            <a:r>
              <a:rPr lang="en-US" sz="2100" dirty="0" smtClean="0">
                <a:latin typeface="Calibri"/>
                <a:cs typeface="Calibri"/>
              </a:rPr>
              <a:t>You can see the keys inline on the site by adding this to the end of a DEV URL /shared/</a:t>
            </a:r>
            <a:r>
              <a:rPr lang="en-US" sz="2100" dirty="0" err="1" smtClean="0">
                <a:latin typeface="Calibri"/>
                <a:cs typeface="Calibri"/>
              </a:rPr>
              <a:t>setkeys.tmpl</a:t>
            </a:r>
            <a:endParaRPr lang="en-US" sz="2100" dirty="0" smtClean="0">
              <a:latin typeface="Calibri"/>
              <a:cs typeface="Calibri"/>
            </a:endParaRPr>
          </a:p>
          <a:p>
            <a:pPr>
              <a:buNone/>
            </a:pPr>
            <a:endParaRPr lang="en-US" sz="2000" dirty="0" smtClean="0">
              <a:latin typeface="Calibri"/>
              <a:cs typeface="Calibri"/>
              <a:hlinkClick r:id="rId5"/>
            </a:endParaRP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71800"/>
            <a:ext cx="7772400" cy="1470025"/>
          </a:xfrm>
        </p:spPr>
        <p:txBody>
          <a:bodyPr/>
          <a:lstStyle/>
          <a:p>
            <a:pPr algn="ctr"/>
            <a:r>
              <a:rPr lang="en-US" dirty="0" smtClean="0">
                <a:solidFill>
                  <a:srgbClr val="002F65"/>
                </a:solidFill>
              </a:rPr>
              <a:t>REFERENCES</a:t>
            </a:r>
            <a:endParaRPr lang="en-US" dirty="0">
              <a:solidFill>
                <a:srgbClr val="002F65"/>
              </a:solidFil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620000" cy="838200"/>
          </a:xfrm>
        </p:spPr>
        <p:txBody>
          <a:bodyPr/>
          <a:lstStyle/>
          <a:p>
            <a:r>
              <a:rPr lang="en-US" dirty="0" smtClean="0"/>
              <a:t>Where is it built?*</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graphicFrame>
        <p:nvGraphicFramePr>
          <p:cNvPr id="6" name="Table 5"/>
          <p:cNvGraphicFramePr>
            <a:graphicFrameLocks noGrp="1"/>
          </p:cNvGraphicFramePr>
          <p:nvPr/>
        </p:nvGraphicFramePr>
        <p:xfrm>
          <a:off x="609602" y="1137789"/>
          <a:ext cx="8229597" cy="4609653"/>
        </p:xfrm>
        <a:graphic>
          <a:graphicData uri="http://schemas.openxmlformats.org/drawingml/2006/table">
            <a:tbl>
              <a:tblPr/>
              <a:tblGrid>
                <a:gridCol w="4050421"/>
                <a:gridCol w="1044794"/>
                <a:gridCol w="1044794"/>
                <a:gridCol w="1044794"/>
                <a:gridCol w="1044794"/>
              </a:tblGrid>
              <a:tr h="228591">
                <a:tc rowSpan="2">
                  <a:txBody>
                    <a:bodyPr/>
                    <a:lstStyle/>
                    <a:p>
                      <a:pPr algn="l" rtl="0" fontAlgn="t"/>
                      <a:r>
                        <a:rPr lang="en-US" sz="1800" b="1" i="0" u="none" strike="noStrike" dirty="0" smtClean="0">
                          <a:solidFill>
                            <a:schemeClr val="tx1"/>
                          </a:solidFill>
                          <a:latin typeface="Calibri"/>
                        </a:rPr>
                        <a:t>Section</a:t>
                      </a:r>
                      <a:r>
                        <a:rPr lang="en-US" sz="1800" b="1" i="0" u="none" strike="noStrike" dirty="0">
                          <a:solidFill>
                            <a:schemeClr val="tx1"/>
                          </a:solidFill>
                          <a:latin typeface="Calibri"/>
                        </a:rPr>
                        <a:t> </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rtl="0" fontAlgn="t"/>
                      <a:r>
                        <a:rPr lang="en-US" sz="1800" b="1" i="0" u="none" strike="noStrike" dirty="0" err="1">
                          <a:solidFill>
                            <a:srgbClr val="404040"/>
                          </a:solidFill>
                          <a:latin typeface="Calibri"/>
                        </a:rPr>
                        <a:t>PerlGem</a:t>
                      </a:r>
                      <a:r>
                        <a:rPr lang="en-US" sz="1800" b="1" i="0" u="none" strike="noStrike" dirty="0">
                          <a:solidFill>
                            <a:srgbClr val="404040"/>
                          </a:solidFill>
                          <a:latin typeface="Calibri"/>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BB7D9"/>
                    </a:solidFill>
                  </a:tcPr>
                </a:tc>
                <a:tc hMerge="1">
                  <a:txBody>
                    <a:bodyPr/>
                    <a:lstStyle/>
                    <a:p>
                      <a:endParaRPr lang="en-US"/>
                    </a:p>
                  </a:txBody>
                  <a:tcPr/>
                </a:tc>
                <a:tc gridSpan="2">
                  <a:txBody>
                    <a:bodyPr/>
                    <a:lstStyle/>
                    <a:p>
                      <a:pPr algn="ctr" rtl="0" fontAlgn="t"/>
                      <a:r>
                        <a:rPr lang="en-US" sz="1800" b="1" i="0" u="none" strike="noStrike" dirty="0" err="1" smtClean="0">
                          <a:solidFill>
                            <a:srgbClr val="404040"/>
                          </a:solidFill>
                          <a:latin typeface="Calibri"/>
                        </a:rPr>
                        <a:t>Drupal</a:t>
                      </a:r>
                      <a:endParaRPr lang="en-US" sz="1800" b="1" i="0" u="none" strike="noStrike" dirty="0">
                        <a:solidFill>
                          <a:srgbClr val="404040"/>
                        </a:solidFill>
                        <a:latin typeface="Calibri"/>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3">
                        <a:lumMod val="60000"/>
                        <a:lumOff val="40000"/>
                      </a:schemeClr>
                    </a:solidFill>
                  </a:tcPr>
                </a:tc>
                <a:tc hMerge="1">
                  <a:txBody>
                    <a:bodyPr/>
                    <a:lstStyle/>
                    <a:p>
                      <a:endParaRPr lang="en-US"/>
                    </a:p>
                  </a:txBody>
                  <a:tcPr/>
                </a:tc>
              </a:tr>
              <a:tr h="217426">
                <a:tc vMerge="1">
                  <a:txBody>
                    <a:bodyPr/>
                    <a:lstStyle/>
                    <a:p>
                      <a:endParaRPr lang="en-US"/>
                    </a:p>
                  </a:txBody>
                  <a:tcPr/>
                </a:tc>
                <a:tc>
                  <a:txBody>
                    <a:bodyPr/>
                    <a:lstStyle/>
                    <a:p>
                      <a:pPr algn="ctr" rtl="0" fontAlgn="t"/>
                      <a:r>
                        <a:rPr lang="en-US" sz="1400" b="1" i="0" u="none" strike="noStrike" dirty="0">
                          <a:solidFill>
                            <a:srgbClr val="000000"/>
                          </a:solidFill>
                          <a:latin typeface="Calibri"/>
                        </a:rPr>
                        <a:t>Front-End </a:t>
                      </a:r>
                    </a:p>
                  </a:txBody>
                  <a:tcPr marL="0" marR="0" marT="0" marB="0">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5"/>
                    </a:solidFill>
                  </a:tcPr>
                </a:tc>
                <a:tc>
                  <a:txBody>
                    <a:bodyPr/>
                    <a:lstStyle/>
                    <a:p>
                      <a:pPr algn="ctr" rtl="0" fontAlgn="t"/>
                      <a:r>
                        <a:rPr lang="en-US" sz="1400" b="1" i="0" u="none" strike="noStrike" dirty="0">
                          <a:solidFill>
                            <a:srgbClr val="000000"/>
                          </a:solidFill>
                          <a:latin typeface="Calibri"/>
                        </a:rPr>
                        <a:t>Back-End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3F0"/>
                    </a:solidFill>
                  </a:tcPr>
                </a:tc>
                <a:tc>
                  <a:txBody>
                    <a:bodyPr/>
                    <a:lstStyle/>
                    <a:p>
                      <a:pPr algn="ctr" rtl="0" fontAlgn="t"/>
                      <a:r>
                        <a:rPr lang="en-US" sz="1400" b="1" i="0" u="none" strike="noStrike" dirty="0">
                          <a:solidFill>
                            <a:srgbClr val="000000"/>
                          </a:solidFill>
                          <a:latin typeface="Calibri"/>
                        </a:rPr>
                        <a:t>Front-End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t"/>
                      <a:r>
                        <a:rPr lang="en-US" sz="1400" b="1" i="0" u="none" strike="noStrike" dirty="0">
                          <a:solidFill>
                            <a:srgbClr val="000000"/>
                          </a:solidFill>
                          <a:latin typeface="Calibri"/>
                        </a:rPr>
                        <a:t>Back-End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Global Navigation</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Super Category Pages</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rtl="0"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Multi-Product Pages (MPP)</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Single Product Pages (SPP)</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fr-FR" sz="1500" b="0" i="0" u="none" strike="noStrike" dirty="0">
                          <a:solidFill>
                            <a:srgbClr val="000000"/>
                          </a:solidFill>
                          <a:latin typeface="Calibri"/>
                        </a:rPr>
                        <a:t>Content: Pages, </a:t>
                      </a:r>
                      <a:r>
                        <a:rPr lang="fr-FR" sz="1500" b="0" i="0" u="none" strike="noStrike" dirty="0" err="1">
                          <a:solidFill>
                            <a:srgbClr val="000000"/>
                          </a:solidFill>
                          <a:latin typeface="Calibri"/>
                        </a:rPr>
                        <a:t>Merch</a:t>
                      </a:r>
                      <a:r>
                        <a:rPr lang="fr-FR" sz="1500" b="0" i="0" u="none" strike="noStrike" dirty="0">
                          <a:solidFill>
                            <a:srgbClr val="000000"/>
                          </a:solidFill>
                          <a:latin typeface="Calibri"/>
                        </a:rPr>
                        <a:t> Windows, </a:t>
                      </a:r>
                      <a:r>
                        <a:rPr lang="fr-FR" sz="1500" b="0" i="0" u="none" strike="noStrike" dirty="0" err="1">
                          <a:solidFill>
                            <a:srgbClr val="000000"/>
                          </a:solidFill>
                          <a:latin typeface="Calibri"/>
                        </a:rPr>
                        <a:t>Videos</a:t>
                      </a:r>
                      <a:r>
                        <a:rPr lang="fr-FR" sz="1500" b="0" i="0" u="none" strike="noStrike" dirty="0">
                          <a:solidFill>
                            <a:srgbClr val="000000"/>
                          </a:solidFill>
                          <a:latin typeface="Calibri"/>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err="1" smtClean="0">
                          <a:solidFill>
                            <a:srgbClr val="000000"/>
                          </a:solidFill>
                          <a:latin typeface="Calibri"/>
                        </a:rPr>
                        <a:t>Endeca</a:t>
                      </a:r>
                      <a:r>
                        <a:rPr lang="en-US" sz="1500" b="0" i="0" u="none" strike="noStrike" dirty="0" smtClean="0">
                          <a:solidFill>
                            <a:srgbClr val="000000"/>
                          </a:solidFill>
                          <a:latin typeface="Calibri"/>
                        </a:rPr>
                        <a:t> Search</a:t>
                      </a:r>
                      <a:r>
                        <a:rPr lang="en-US" sz="1500" b="0" i="0" u="none" strike="noStrike" baseline="0" dirty="0" smtClean="0">
                          <a:solidFill>
                            <a:srgbClr val="000000"/>
                          </a:solidFill>
                          <a:latin typeface="Calibri"/>
                        </a:rPr>
                        <a:t> Results</a:t>
                      </a:r>
                      <a:endParaRPr lang="en-US" sz="1500" b="0" i="0" u="none" strike="noStrike" dirty="0">
                        <a:solidFill>
                          <a:srgbClr val="000000"/>
                        </a:solidFill>
                        <a:latin typeface="Calibri"/>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err="1" smtClean="0">
                          <a:solidFill>
                            <a:srgbClr val="000000"/>
                          </a:solidFill>
                          <a:latin typeface="Calibri"/>
                        </a:rPr>
                        <a:t>Endeca</a:t>
                      </a:r>
                      <a:r>
                        <a:rPr lang="en-US" sz="1500" b="0" i="0" u="none" strike="noStrike" dirty="0" smtClean="0">
                          <a:solidFill>
                            <a:srgbClr val="000000"/>
                          </a:solidFill>
                          <a:latin typeface="Calibri"/>
                        </a:rPr>
                        <a:t> Search Bar with Predictive Results </a:t>
                      </a:r>
                      <a:endParaRPr lang="en-US" sz="1500" b="0" i="0" u="none" strike="noStrike" dirty="0">
                        <a:solidFill>
                          <a:srgbClr val="000000"/>
                        </a:solidFill>
                        <a:latin typeface="Calibri"/>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31707">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500" b="0" i="0" u="none" strike="noStrike" dirty="0" err="1" smtClean="0">
                          <a:solidFill>
                            <a:srgbClr val="000000"/>
                          </a:solidFill>
                          <a:latin typeface="Calibri"/>
                        </a:rPr>
                        <a:t>BazaarVoice</a:t>
                      </a:r>
                      <a:r>
                        <a:rPr lang="en-US" sz="1500" b="0" i="0" u="none" strike="noStrike" baseline="0" dirty="0" smtClean="0">
                          <a:solidFill>
                            <a:srgbClr val="000000"/>
                          </a:solidFill>
                          <a:latin typeface="Calibri"/>
                        </a:rPr>
                        <a:t> P</a:t>
                      </a:r>
                      <a:r>
                        <a:rPr lang="en-US" sz="1500" b="0" i="0" u="none" strike="noStrike" dirty="0" smtClean="0">
                          <a:solidFill>
                            <a:srgbClr val="000000"/>
                          </a:solidFill>
                          <a:latin typeface="Calibri"/>
                        </a:rPr>
                        <a:t>roduct </a:t>
                      </a:r>
                      <a:r>
                        <a:rPr lang="en-US" sz="1500" b="0" i="0" u="none" strike="noStrike" dirty="0">
                          <a:solidFill>
                            <a:srgbClr val="000000"/>
                          </a:solidFill>
                          <a:latin typeface="Calibri"/>
                        </a:rPr>
                        <a:t>Ratings &amp; </a:t>
                      </a:r>
                      <a:r>
                        <a:rPr lang="en-US" sz="1500" b="0" i="0" u="none" strike="noStrike" dirty="0" smtClean="0">
                          <a:solidFill>
                            <a:srgbClr val="000000"/>
                          </a:solidFill>
                          <a:latin typeface="Calibri"/>
                        </a:rPr>
                        <a:t>Reviews</a:t>
                      </a:r>
                      <a:endParaRPr lang="en-US" sz="1500" b="0" i="0" u="none" strike="noStrike" dirty="0">
                        <a:solidFill>
                          <a:srgbClr val="000000"/>
                        </a:solidFill>
                        <a:latin typeface="Calibri"/>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Email signup </a:t>
                      </a:r>
                      <a:r>
                        <a:rPr lang="en-US" sz="1500" b="0" i="0" u="none" strike="noStrike" dirty="0" smtClean="0">
                          <a:solidFill>
                            <a:srgbClr val="000000"/>
                          </a:solidFill>
                          <a:latin typeface="Calibri"/>
                        </a:rPr>
                        <a:t>bar</a:t>
                      </a:r>
                      <a:endParaRPr lang="en-US" sz="1500" b="0" i="0" u="none" strike="noStrike" dirty="0">
                        <a:solidFill>
                          <a:srgbClr val="000000"/>
                        </a:solidFill>
                        <a:latin typeface="Calibri"/>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err="1" smtClean="0">
                          <a:solidFill>
                            <a:srgbClr val="000000"/>
                          </a:solidFill>
                          <a:latin typeface="Calibri"/>
                        </a:rPr>
                        <a:t>Cheetahmail</a:t>
                      </a:r>
                      <a:r>
                        <a:rPr lang="en-US" sz="1500" b="0" i="0" u="none" strike="noStrike" dirty="0" smtClean="0">
                          <a:solidFill>
                            <a:srgbClr val="000000"/>
                          </a:solidFill>
                          <a:latin typeface="Calibri"/>
                        </a:rPr>
                        <a:t> SMS/Email Signup</a:t>
                      </a:r>
                      <a:endParaRPr lang="en-US" sz="1500" b="0" i="0" u="none" strike="noStrike" dirty="0">
                        <a:solidFill>
                          <a:srgbClr val="000000"/>
                        </a:solidFill>
                        <a:latin typeface="Calibri"/>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Store Locator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Customer Service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Contact Us: Page + Emails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Live Chat (</a:t>
                      </a:r>
                      <a:r>
                        <a:rPr lang="en-US" sz="1500" b="0" i="0" u="none" strike="noStrike" dirty="0" err="1">
                          <a:solidFill>
                            <a:srgbClr val="000000"/>
                          </a:solidFill>
                          <a:latin typeface="Calibri"/>
                        </a:rPr>
                        <a:t>LivePerson</a:t>
                      </a:r>
                      <a:r>
                        <a:rPr lang="en-US" sz="1500" b="0" i="0" u="none" strike="noStrike" dirty="0">
                          <a:solidFill>
                            <a:srgbClr val="000000"/>
                          </a:solidFill>
                          <a:latin typeface="Calibri"/>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System Emails (E-Commerce)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System Emails (</a:t>
                      </a:r>
                      <a:r>
                        <a:rPr lang="en-US" sz="1500" b="0" i="0" u="none" strike="noStrike" dirty="0" err="1">
                          <a:solidFill>
                            <a:srgbClr val="000000"/>
                          </a:solidFill>
                          <a:latin typeface="Calibri"/>
                        </a:rPr>
                        <a:t>Coresite</a:t>
                      </a:r>
                      <a:r>
                        <a:rPr lang="en-US" sz="1500" b="0" i="0" u="none" strike="noStrike" dirty="0">
                          <a:solidFill>
                            <a:srgbClr val="000000"/>
                          </a:solidFill>
                          <a:latin typeface="Calibri"/>
                        </a:rPr>
                        <a: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fontAlgn="t"/>
                      <a:r>
                        <a:rPr lang="en-US" sz="1200" b="0" i="0" u="none" strike="noStrike">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Account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r h="221175">
                <a:tc>
                  <a:txBody>
                    <a:bodyPr/>
                    <a:lstStyle/>
                    <a:p>
                      <a:pPr algn="l" rtl="0" fontAlgn="t"/>
                      <a:r>
                        <a:rPr lang="en-US" sz="1500" b="0" i="0" u="none" strike="noStrike" dirty="0">
                          <a:solidFill>
                            <a:srgbClr val="000000"/>
                          </a:solidFill>
                          <a:latin typeface="Calibri"/>
                        </a:rPr>
                        <a:t>Checkout </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FFF"/>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9CDE5"/>
                    </a:solidFill>
                  </a:tcPr>
                </a:tc>
                <a:tc>
                  <a:txBody>
                    <a:bodyPr/>
                    <a:lstStyle/>
                    <a:p>
                      <a:pPr algn="ctr" rtl="0" fontAlgn="t"/>
                      <a:r>
                        <a:rPr lang="en-US" sz="1200" b="0" i="0" u="none" strike="noStrike">
                          <a:solidFill>
                            <a:srgbClr val="404040"/>
                          </a:solidFill>
                          <a:latin typeface="Webdings"/>
                        </a:rPr>
                        <a: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8E3F0"/>
                    </a:solidFill>
                  </a:tcPr>
                </a:tc>
                <a:tc>
                  <a:txBody>
                    <a:bodyPr/>
                    <a:lstStyle/>
                    <a:p>
                      <a:pPr algn="ctr" rtl="0" fontAlgn="t"/>
                      <a:r>
                        <a:rPr lang="en-US" sz="1200" b="0" i="0" u="none" strike="noStrike" dirty="0">
                          <a:solidFill>
                            <a:srgbClr val="404040"/>
                          </a:solidFill>
                          <a:latin typeface="Webdings"/>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fontAlgn="t"/>
                      <a:r>
                        <a:rPr lang="en-US" sz="1200" b="0" i="0" u="none" strike="noStrike" dirty="0">
                          <a:solidFill>
                            <a:srgbClr val="404040"/>
                          </a:solidFill>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3">
                        <a:lumMod val="20000"/>
                        <a:lumOff val="80000"/>
                      </a:schemeClr>
                    </a:solidFill>
                  </a:tcPr>
                </a:tc>
              </a:tr>
            </a:tbl>
          </a:graphicData>
        </a:graphic>
      </p:graphicFrame>
      <p:sp>
        <p:nvSpPr>
          <p:cNvPr id="10" name="Rectangle 9"/>
          <p:cNvSpPr/>
          <p:nvPr/>
        </p:nvSpPr>
        <p:spPr>
          <a:xfrm>
            <a:off x="546280" y="5839276"/>
            <a:ext cx="7970965" cy="264688"/>
          </a:xfrm>
          <a:prstGeom prst="rect">
            <a:avLst/>
          </a:prstGeom>
        </p:spPr>
        <p:txBody>
          <a:bodyPr wrap="none">
            <a:spAutoFit/>
          </a:bodyPr>
          <a:lstStyle/>
          <a:p>
            <a:pPr>
              <a:lnSpc>
                <a:spcPct val="80000"/>
              </a:lnSpc>
              <a:buNone/>
            </a:pPr>
            <a:r>
              <a:rPr lang="en-US" sz="1400" dirty="0" smtClean="0">
                <a:latin typeface="Calibri" pitchFamily="34" charset="0"/>
                <a:cs typeface="Arial" pitchFamily="34" charset="0"/>
              </a:rPr>
              <a:t>*This table is based on current La </a:t>
            </a:r>
            <a:r>
              <a:rPr lang="en-US" sz="1400" dirty="0" err="1" smtClean="0">
                <a:latin typeface="Calibri" pitchFamily="34" charset="0"/>
                <a:cs typeface="Arial" pitchFamily="34" charset="0"/>
              </a:rPr>
              <a:t>Mer</a:t>
            </a:r>
            <a:r>
              <a:rPr lang="en-US" sz="1400" dirty="0" smtClean="0">
                <a:latin typeface="Calibri" pitchFamily="34" charset="0"/>
                <a:cs typeface="Arial" pitchFamily="34" charset="0"/>
              </a:rPr>
              <a:t> build; consult your rollout kit for a detailed list and special content.</a:t>
            </a:r>
          </a:p>
        </p:txBody>
      </p:sp>
    </p:spTree>
    <p:extLst>
      <p:ext uri="{BB962C8B-B14F-4D97-AF65-F5344CB8AC3E}">
        <p14:creationId xmlns="" xmlns:p14="http://schemas.microsoft.com/office/powerpoint/2010/main" val="37960291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620000" cy="838200"/>
          </a:xfrm>
        </p:spPr>
        <p:txBody>
          <a:bodyPr/>
          <a:lstStyle/>
          <a:p>
            <a:r>
              <a:rPr lang="en-US" dirty="0" smtClean="0"/>
              <a:t>References</a:t>
            </a:r>
            <a:endParaRPr lang="en-US" dirty="0"/>
          </a:p>
        </p:txBody>
      </p:sp>
      <p:sp>
        <p:nvSpPr>
          <p:cNvPr id="3" name="Content Placeholder 2"/>
          <p:cNvSpPr>
            <a:spLocks noGrp="1"/>
          </p:cNvSpPr>
          <p:nvPr>
            <p:ph idx="1"/>
          </p:nvPr>
        </p:nvSpPr>
        <p:spPr>
          <a:xfrm>
            <a:off x="457200" y="1325880"/>
            <a:ext cx="8229600" cy="4525963"/>
          </a:xfrm>
        </p:spPr>
        <p:txBody>
          <a:bodyPr>
            <a:noAutofit/>
          </a:bodyPr>
          <a:lstStyle/>
          <a:p>
            <a:pPr>
              <a:buNone/>
            </a:pPr>
            <a:r>
              <a:rPr lang="en-US" sz="1400" dirty="0" smtClean="0"/>
              <a:t>Platform Goals: </a:t>
            </a:r>
            <a:r>
              <a:rPr lang="en-US" sz="1400" dirty="0" smtClean="0">
                <a:hlinkClick r:id="rId2"/>
              </a:rPr>
              <a:t>https://engwiki.esteelauder.com/twiki/bin/view/ELC2/DrupalPlatformGoals</a:t>
            </a:r>
            <a:endParaRPr lang="en-US" sz="1400" dirty="0" smtClean="0"/>
          </a:p>
          <a:p>
            <a:pPr>
              <a:buNone/>
            </a:pPr>
            <a:endParaRPr lang="en-US" sz="1400" dirty="0" smtClean="0"/>
          </a:p>
          <a:p>
            <a:pPr>
              <a:buNone/>
            </a:pPr>
            <a:r>
              <a:rPr lang="en-US" sz="1400" dirty="0" smtClean="0"/>
              <a:t>Finding and Editing Code: </a:t>
            </a:r>
            <a:r>
              <a:rPr lang="en-US" sz="1400" dirty="0" smtClean="0">
                <a:hlinkClick r:id="rId3"/>
              </a:rPr>
              <a:t>https://engwiki.esteelauder.com/twiki/bin/view/ELC2/LocaleEngineers</a:t>
            </a:r>
            <a:r>
              <a:rPr lang="en-US" sz="1400" dirty="0" smtClean="0"/>
              <a:t/>
            </a:r>
            <a:br>
              <a:rPr lang="en-US" sz="1400" dirty="0" smtClean="0"/>
            </a:br>
            <a:endParaRPr lang="en-US" sz="1400" dirty="0" smtClean="0"/>
          </a:p>
          <a:p>
            <a:pPr>
              <a:buNone/>
            </a:pPr>
            <a:r>
              <a:rPr lang="en-US" sz="1400" dirty="0" smtClean="0"/>
              <a:t>Personal Server Setup: </a:t>
            </a:r>
            <a:r>
              <a:rPr lang="en-US" sz="1400" dirty="0" smtClean="0">
                <a:hlinkClick r:id="rId4"/>
              </a:rPr>
              <a:t>https://engwiki.esteelauder.com/twiki/bin/view/ELC2/DrupalPersonalServerSetup</a:t>
            </a:r>
            <a:endParaRPr lang="en-US" sz="1400" dirty="0" smtClean="0"/>
          </a:p>
          <a:p>
            <a:pPr>
              <a:buNone/>
            </a:pPr>
            <a:endParaRPr lang="en-US" sz="1400" dirty="0" smtClean="0"/>
          </a:p>
          <a:p>
            <a:pPr marL="342900" lvl="1" indent="-342900">
              <a:buNone/>
            </a:pPr>
            <a:r>
              <a:rPr lang="en-US" sz="1400" dirty="0" smtClean="0"/>
              <a:t>Creating/editing templates: </a:t>
            </a:r>
            <a:r>
              <a:rPr lang="en-US" sz="1400" dirty="0" smtClean="0">
                <a:hlinkClick r:id="rId5"/>
              </a:rPr>
              <a:t>https://engwiki.esteelauder.com/twiki/bin/view/ELC2/TemplateUsage</a:t>
            </a:r>
            <a:endParaRPr lang="en-US" sz="1400" dirty="0" smtClean="0"/>
          </a:p>
          <a:p>
            <a:pPr>
              <a:buNone/>
            </a:pPr>
            <a:endParaRPr lang="en-US" sz="1400" dirty="0" smtClean="0">
              <a:latin typeface="Arial" pitchFamily="34" charset="0"/>
            </a:endParaRPr>
          </a:p>
          <a:p>
            <a:pPr marL="342900" lvl="1" indent="-342900">
              <a:buNone/>
            </a:pPr>
            <a:r>
              <a:rPr lang="en-US" sz="1400" dirty="0" err="1" smtClean="0"/>
              <a:t>Theming</a:t>
            </a:r>
            <a:r>
              <a:rPr lang="en-US" sz="1400" dirty="0" smtClean="0"/>
              <a:t>: </a:t>
            </a:r>
            <a:r>
              <a:rPr lang="en-US" sz="1400" dirty="0" smtClean="0">
                <a:hlinkClick r:id="rId6"/>
              </a:rPr>
              <a:t>https://engwiki.esteelauder.com/twiki/bin/view/ELC2/SubTheming</a:t>
            </a:r>
            <a:endParaRPr lang="en-US" sz="1400" dirty="0" smtClean="0"/>
          </a:p>
          <a:p>
            <a:pPr>
              <a:buNone/>
            </a:pPr>
            <a:endParaRPr lang="en-US" sz="1400" dirty="0" smtClean="0"/>
          </a:p>
          <a:p>
            <a:pPr marL="342900" lvl="2" indent="-342900">
              <a:buNone/>
            </a:pPr>
            <a:r>
              <a:rPr lang="en-US" sz="1400" dirty="0" smtClean="0"/>
              <a:t>GIT Usage: </a:t>
            </a:r>
            <a:r>
              <a:rPr lang="en-US" sz="1400" dirty="0" smtClean="0">
                <a:hlinkClick r:id="rId7"/>
              </a:rPr>
              <a:t>https://engwiki.esteelauder.com/twiki/bin/view/ELC2/EngineeringWorkflows</a:t>
            </a:r>
            <a:endParaRPr lang="en-US" sz="1400" dirty="0" smtClean="0"/>
          </a:p>
          <a:p>
            <a:pPr marL="342900" lvl="2" indent="-342900">
              <a:buNone/>
            </a:pPr>
            <a:endParaRPr lang="en-US" sz="1400" dirty="0" smtClean="0"/>
          </a:p>
          <a:p>
            <a:pPr marL="342900" lvl="1" indent="-342900">
              <a:buNone/>
            </a:pPr>
            <a:r>
              <a:rPr lang="en-US" sz="1400" dirty="0" smtClean="0"/>
              <a:t>All </a:t>
            </a:r>
            <a:r>
              <a:rPr lang="en-US" sz="1400" dirty="0" err="1" smtClean="0"/>
              <a:t>DrupalGem</a:t>
            </a:r>
            <a:r>
              <a:rPr lang="en-US" sz="1400" dirty="0" smtClean="0"/>
              <a:t> Topics: </a:t>
            </a:r>
            <a:r>
              <a:rPr lang="en-US" sz="1400" dirty="0" smtClean="0">
                <a:hlinkClick r:id="rId8"/>
              </a:rPr>
              <a:t>https://engwiki.esteelauder.com/twiki/bin/view/ELC2/DrupalGemDocs</a:t>
            </a:r>
            <a:endParaRPr lang="en-US" sz="1400" dirty="0" smtClean="0"/>
          </a:p>
          <a:p>
            <a:pPr marL="342900" lvl="1" indent="-342900">
              <a:buFont typeface="Arial" pitchFamily="34" charset="0"/>
              <a:buChar char="•"/>
            </a:pPr>
            <a:endParaRPr lang="en-US" sz="1400" dirty="0" smtClean="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686800" cy="838200"/>
          </a:xfrm>
        </p:spPr>
        <p:txBody>
          <a:bodyPr>
            <a:normAutofit/>
          </a:bodyPr>
          <a:lstStyle/>
          <a:p>
            <a:r>
              <a:rPr lang="en-US" dirty="0" smtClean="0"/>
              <a:t>Feedback</a:t>
            </a:r>
            <a:endParaRPr lang="en-US" dirty="0"/>
          </a:p>
        </p:txBody>
      </p:sp>
      <p:sp>
        <p:nvSpPr>
          <p:cNvPr id="3" name="Content Placeholder 2"/>
          <p:cNvSpPr>
            <a:spLocks noGrp="1"/>
          </p:cNvSpPr>
          <p:nvPr>
            <p:ph idx="1"/>
          </p:nvPr>
        </p:nvSpPr>
        <p:spPr>
          <a:xfrm>
            <a:off x="457200" y="1341437"/>
            <a:ext cx="8458200" cy="4525963"/>
          </a:xfrm>
        </p:spPr>
        <p:txBody>
          <a:bodyPr>
            <a:normAutofit fontScale="92500" lnSpcReduction="10000"/>
          </a:bodyPr>
          <a:lstStyle/>
          <a:p>
            <a:r>
              <a:rPr lang="en-US" sz="2800" dirty="0" smtClean="0"/>
              <a:t>We welcome feedback to make the platform better. There’s a document here to enter in any feedback you have. </a:t>
            </a:r>
            <a:r>
              <a:rPr lang="en-US" sz="2800" u="sng" dirty="0" smtClean="0">
                <a:hlinkClick r:id="rId2"/>
              </a:rPr>
              <a:t>https</a:t>
            </a:r>
            <a:r>
              <a:rPr lang="en-US" sz="2800" u="sng" dirty="0">
                <a:hlinkClick r:id="rId2"/>
              </a:rPr>
              <a:t>://docs.google.com/spreadsheet/ccc?key=0ArHw8nvNwlSxdFRSalZiaUh4NkVJcmZHeVl1U0dHcUE&amp;usp=drive_web#gid=0</a:t>
            </a:r>
            <a:endParaRPr lang="en-US" sz="2800" u="sng" dirty="0">
              <a:hlinkClick r:id="rId3"/>
            </a:endParaRPr>
          </a:p>
          <a:p>
            <a:endParaRPr lang="en-US" sz="2800" dirty="0"/>
          </a:p>
          <a:p>
            <a:r>
              <a:rPr lang="en-US" sz="2800" dirty="0" smtClean="0"/>
              <a:t>Feedback is reviewed and then prioritized for future releases which are tracked </a:t>
            </a:r>
            <a:r>
              <a:rPr lang="en-US" sz="2800" dirty="0" err="1" smtClean="0"/>
              <a:t>here.</a:t>
            </a:r>
            <a:r>
              <a:rPr lang="en-US" sz="2800" u="sng" dirty="0" err="1" smtClean="0">
                <a:hlinkClick r:id="rId4"/>
              </a:rPr>
              <a:t>https</a:t>
            </a:r>
            <a:r>
              <a:rPr lang="en-US" sz="2800" u="sng" dirty="0">
                <a:hlinkClick r:id="rId4"/>
              </a:rPr>
              <a:t>://docs.google.com/spreadsheet/ccc?key=0ArHw8nvNwlSxdGFMeU5sRFgwZGJMMmtLQkJzczkzREE&amp;usp=drive_web#gid=</a:t>
            </a:r>
            <a:r>
              <a:rPr lang="en-US" sz="2800" u="sng" dirty="0" smtClean="0">
                <a:hlinkClick r:id="rId4"/>
              </a:rPr>
              <a:t>0</a:t>
            </a:r>
            <a:endParaRPr lang="en-US" sz="2600" dirty="0" smtClean="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Tree>
    <p:extLst>
      <p:ext uri="{BB962C8B-B14F-4D97-AF65-F5344CB8AC3E}">
        <p14:creationId xmlns="" xmlns:p14="http://schemas.microsoft.com/office/powerpoint/2010/main" val="3231242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dirty="0" smtClean="0">
                <a:solidFill>
                  <a:schemeClr val="tx2">
                    <a:lumMod val="60000"/>
                    <a:lumOff val="40000"/>
                  </a:schemeClr>
                </a:solidFill>
              </a:rPr>
              <a:t>Getting Started Questions</a:t>
            </a:r>
            <a:endParaRPr lang="en-US" dirty="0">
              <a:solidFill>
                <a:schemeClr val="tx2">
                  <a:lumMod val="60000"/>
                  <a:lumOff val="40000"/>
                </a:schemeClr>
              </a:solidFill>
            </a:endParaRPr>
          </a:p>
        </p:txBody>
      </p:sp>
      <p:sp>
        <p:nvSpPr>
          <p:cNvPr id="3" name="Content Placeholder 2"/>
          <p:cNvSpPr>
            <a:spLocks noGrp="1"/>
          </p:cNvSpPr>
          <p:nvPr>
            <p:ph idx="1"/>
          </p:nvPr>
        </p:nvSpPr>
        <p:spPr/>
        <p:txBody>
          <a:bodyPr>
            <a:normAutofit/>
          </a:bodyPr>
          <a:lstStyle/>
          <a:p>
            <a:pPr>
              <a:buFont typeface="+mj-lt"/>
              <a:buAutoNum type="arabicPeriod"/>
            </a:pPr>
            <a:r>
              <a:rPr lang="en-US" sz="1800" dirty="0" smtClean="0"/>
              <a:t>What is the DEV URL for </a:t>
            </a:r>
            <a:r>
              <a:rPr lang="en-US" sz="1800" dirty="0" smtClean="0">
                <a:solidFill>
                  <a:srgbClr val="FF0000"/>
                </a:solidFill>
              </a:rPr>
              <a:t>Jo Malone Japan Mobile site</a:t>
            </a:r>
            <a:r>
              <a:rPr lang="en-US" sz="1800" dirty="0" smtClean="0"/>
              <a:t>?</a:t>
            </a:r>
            <a:br>
              <a:rPr lang="en-US" sz="1800" dirty="0" smtClean="0"/>
            </a:br>
            <a:r>
              <a:rPr lang="en-US" sz="1800" dirty="0" smtClean="0"/>
              <a:t/>
            </a:r>
            <a:br>
              <a:rPr lang="en-US" sz="1800" dirty="0" smtClean="0"/>
            </a:br>
            <a:endParaRPr lang="en-US" sz="1800" dirty="0" smtClean="0"/>
          </a:p>
          <a:p>
            <a:pPr>
              <a:buFont typeface="+mj-lt"/>
              <a:buAutoNum type="arabicPeriod"/>
            </a:pPr>
            <a:r>
              <a:rPr lang="en-US" sz="1800" dirty="0" smtClean="0"/>
              <a:t>What is the production URL for the </a:t>
            </a:r>
            <a:r>
              <a:rPr lang="en-US" sz="1800" dirty="0" smtClean="0">
                <a:solidFill>
                  <a:srgbClr val="FF0000"/>
                </a:solidFill>
              </a:rPr>
              <a:t>Jo Malone Japan CMS</a:t>
            </a:r>
            <a:r>
              <a:rPr lang="en-US" sz="1800" dirty="0" smtClean="0"/>
              <a:t>?</a:t>
            </a:r>
            <a:br>
              <a:rPr lang="en-US" sz="1800" dirty="0" smtClean="0"/>
            </a:br>
            <a:endParaRPr lang="en-US" sz="1800" dirty="0" smtClean="0"/>
          </a:p>
          <a:p>
            <a:pPr>
              <a:buFont typeface="+mj-lt"/>
              <a:buAutoNum type="arabicPeriod"/>
            </a:pPr>
            <a:endParaRPr lang="en-US" sz="1800" dirty="0" smtClean="0"/>
          </a:p>
          <a:p>
            <a:pPr>
              <a:buFont typeface="+mj-lt"/>
              <a:buAutoNum type="arabicPeriod"/>
            </a:pPr>
            <a:r>
              <a:rPr lang="en-US" sz="1800" dirty="0" smtClean="0"/>
              <a:t>What URL would you go to in order to edit this error message? </a:t>
            </a:r>
            <a:br>
              <a:rPr lang="en-US" sz="1800" dirty="0" smtClean="0"/>
            </a:br>
            <a:r>
              <a:rPr lang="en-US" sz="1800" dirty="0" smtClean="0"/>
              <a:t>'Please enter your password.’</a:t>
            </a:r>
            <a:br>
              <a:rPr lang="en-US" sz="1800" dirty="0" smtClean="0"/>
            </a:br>
            <a:endParaRPr lang="en-US" sz="1800" dirty="0" smtClean="0"/>
          </a:p>
          <a:p>
            <a:pPr>
              <a:buFont typeface="+mj-lt"/>
              <a:buAutoNum type="arabicPeriod"/>
            </a:pPr>
            <a:endParaRPr lang="en-US" sz="1800" dirty="0"/>
          </a:p>
          <a:p>
            <a:pPr>
              <a:buFont typeface="+mj-lt"/>
              <a:buAutoNum type="arabicPeriod"/>
            </a:pPr>
            <a:r>
              <a:rPr lang="en-US" sz="1800" dirty="0" smtClean="0"/>
              <a:t>How </a:t>
            </a:r>
            <a:r>
              <a:rPr lang="en-US" sz="1800" dirty="0"/>
              <a:t>long will it take for a Drupal content change to appear on the DEV site?</a:t>
            </a:r>
          </a:p>
          <a:p>
            <a:pPr>
              <a:buFont typeface="+mj-lt"/>
              <a:buAutoNum type="arabicPeriod"/>
            </a:pPr>
            <a:endParaRPr lang="en-US" sz="1800" dirty="0" smtClean="0"/>
          </a:p>
          <a:p>
            <a:pPr>
              <a:buFont typeface="+mj-lt"/>
              <a:buAutoNum type="arabicPeriod"/>
            </a:pPr>
            <a:endParaRPr lang="en-US" sz="1800" dirty="0" smtClean="0"/>
          </a:p>
          <a:p>
            <a:pPr>
              <a:buFont typeface="+mj-lt"/>
              <a:buAutoNum type="arabicPeriod"/>
            </a:pPr>
            <a:r>
              <a:rPr lang="en-US" sz="1800" dirty="0" smtClean="0"/>
              <a:t>What are the goals of </a:t>
            </a:r>
            <a:r>
              <a:rPr lang="en-US" sz="1800" dirty="0" err="1" smtClean="0"/>
              <a:t>DrupalGem</a:t>
            </a:r>
            <a:r>
              <a:rPr lang="en-US" sz="1800" dirty="0" smtClean="0"/>
              <a:t>?</a:t>
            </a:r>
          </a:p>
          <a:p>
            <a:endParaRPr lang="en-US" dirty="0" smtClean="0"/>
          </a:p>
          <a:p>
            <a:endParaRPr lang="en-US" dirty="0" smtClean="0"/>
          </a:p>
          <a:p>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Tree>
    <p:extLst>
      <p:ext uri="{BB962C8B-B14F-4D97-AF65-F5344CB8AC3E}">
        <p14:creationId xmlns="" xmlns:p14="http://schemas.microsoft.com/office/powerpoint/2010/main" val="169997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971800"/>
            <a:ext cx="8686800" cy="1470025"/>
          </a:xfrm>
        </p:spPr>
        <p:txBody>
          <a:bodyPr/>
          <a:lstStyle/>
          <a:p>
            <a:pPr algn="ctr"/>
            <a:r>
              <a:rPr lang="en-US" dirty="0" smtClean="0">
                <a:solidFill>
                  <a:srgbClr val="002F65"/>
                </a:solidFill>
              </a:rPr>
              <a:t>Logging In</a:t>
            </a:r>
            <a:endParaRPr lang="en-US" dirty="0">
              <a:solidFill>
                <a:srgbClr val="002F65"/>
              </a:solidFill>
            </a:endParaRPr>
          </a:p>
        </p:txBody>
      </p:sp>
    </p:spTree>
    <p:extLst>
      <p:ext uri="{BB962C8B-B14F-4D97-AF65-F5344CB8AC3E}">
        <p14:creationId xmlns="" xmlns:p14="http://schemas.microsoft.com/office/powerpoint/2010/main" val="1165141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618DC3"/>
                </a:solidFill>
              </a:rPr>
              <a:t>Logging in for the first time</a:t>
            </a:r>
            <a:endParaRPr lang="en-US" dirty="0">
              <a:solidFill>
                <a:srgbClr val="618DC3"/>
              </a:solidFill>
            </a:endParaRP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5" name="Picture 4" descr="Untitled-1.jpg"/>
          <p:cNvPicPr>
            <a:picLocks noChangeAspect="1"/>
          </p:cNvPicPr>
          <p:nvPr/>
        </p:nvPicPr>
        <p:blipFill>
          <a:blip r:embed="rId3" cstate="print"/>
          <a:stretch>
            <a:fillRect/>
          </a:stretch>
        </p:blipFill>
        <p:spPr>
          <a:xfrm>
            <a:off x="609600" y="1447800"/>
            <a:ext cx="8040545" cy="437364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ntitled-1.jpg"/>
          <p:cNvPicPr>
            <a:picLocks noChangeAspect="1"/>
          </p:cNvPicPr>
          <p:nvPr/>
        </p:nvPicPr>
        <p:blipFill>
          <a:blip r:embed="rId3" cstate="print"/>
          <a:stretch>
            <a:fillRect/>
          </a:stretch>
        </p:blipFill>
        <p:spPr>
          <a:xfrm>
            <a:off x="609600" y="1473814"/>
            <a:ext cx="8077200" cy="4393586"/>
          </a:xfrm>
          <a:prstGeom prst="rect">
            <a:avLst/>
          </a:prstGeom>
        </p:spPr>
      </p:pic>
      <p:sp>
        <p:nvSpPr>
          <p:cNvPr id="2" name="Title 1"/>
          <p:cNvSpPr>
            <a:spLocks noGrp="1"/>
          </p:cNvSpPr>
          <p:nvPr>
            <p:ph type="title"/>
          </p:nvPr>
        </p:nvSpPr>
        <p:spPr/>
        <p:txBody>
          <a:bodyPr/>
          <a:lstStyle/>
          <a:p>
            <a:r>
              <a:rPr lang="en-US" dirty="0" smtClean="0">
                <a:solidFill>
                  <a:srgbClr val="618DC3"/>
                </a:solidFill>
              </a:rPr>
              <a:t>Creating a new PIN</a:t>
            </a:r>
            <a:endParaRPr lang="en-US" dirty="0">
              <a:solidFill>
                <a:srgbClr val="618DC3"/>
              </a:solidFill>
            </a:endParaRP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5" name="Picture 4" descr="RSA_SecurID_700_160.png"/>
          <p:cNvPicPr>
            <a:picLocks noChangeAspect="1"/>
          </p:cNvPicPr>
          <p:nvPr/>
        </p:nvPicPr>
        <p:blipFill>
          <a:blip r:embed="rId4" cstate="print"/>
          <a:srcRect t="25000" b="25000"/>
          <a:stretch>
            <a:fillRect/>
          </a:stretch>
        </p:blipFill>
        <p:spPr>
          <a:xfrm>
            <a:off x="5867400" y="3912214"/>
            <a:ext cx="2286000" cy="1143000"/>
          </a:xfrm>
          <a:prstGeom prst="rect">
            <a:avLst/>
          </a:prstGeom>
        </p:spPr>
      </p:pic>
      <p:cxnSp>
        <p:nvCxnSpPr>
          <p:cNvPr id="11" name="Straight Arrow Connector 10"/>
          <p:cNvCxnSpPr/>
          <p:nvPr/>
        </p:nvCxnSpPr>
        <p:spPr>
          <a:xfrm flipH="1">
            <a:off x="3733800" y="3759814"/>
            <a:ext cx="2286000"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256"/>
          <p:cNvCxnSpPr/>
          <p:nvPr/>
        </p:nvCxnSpPr>
        <p:spPr>
          <a:xfrm rot="10800000">
            <a:off x="3810000" y="4140814"/>
            <a:ext cx="2057400" cy="381000"/>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019800" y="3607414"/>
            <a:ext cx="2514599" cy="307777"/>
          </a:xfrm>
          <a:prstGeom prst="rect">
            <a:avLst/>
          </a:prstGeom>
        </p:spPr>
        <p:txBody>
          <a:bodyPr wrap="square">
            <a:spAutoFit/>
          </a:bodyPr>
          <a:lstStyle/>
          <a:p>
            <a:r>
              <a:rPr lang="en-US" sz="1400" dirty="0" smtClean="0">
                <a:latin typeface="Calibri"/>
                <a:cs typeface="Calibri"/>
              </a:rPr>
              <a:t>Username such as '</a:t>
            </a:r>
            <a:r>
              <a:rPr lang="en-US" sz="1400" dirty="0" err="1" smtClean="0">
                <a:latin typeface="Calibri"/>
                <a:cs typeface="Calibri"/>
              </a:rPr>
              <a:t>lewong</a:t>
            </a:r>
            <a:r>
              <a:rPr lang="en-US" sz="1400" dirty="0" smtClean="0">
                <a:latin typeface="Calibri"/>
                <a:cs typeface="Calibri"/>
              </a:rPr>
              <a:t>'</a:t>
            </a:r>
            <a:endParaRPr lang="en-US" sz="1400" dirty="0"/>
          </a:p>
        </p:txBody>
      </p:sp>
      <p:sp>
        <p:nvSpPr>
          <p:cNvPr id="18" name="Oval 17"/>
          <p:cNvSpPr/>
          <p:nvPr/>
        </p:nvSpPr>
        <p:spPr>
          <a:xfrm>
            <a:off x="762000" y="5512414"/>
            <a:ext cx="685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1" fill="hold"/>
                                        <p:tgtEl>
                                          <p:spTgt spid="1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dirty="0" smtClean="0">
                <a:solidFill>
                  <a:srgbClr val="618DC3"/>
                </a:solidFill>
              </a:rPr>
              <a:t>Signing in as return user</a:t>
            </a:r>
            <a:endParaRPr lang="en-US" dirty="0">
              <a:solidFill>
                <a:srgbClr val="618DC3"/>
              </a:solidFill>
            </a:endParaRP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12" name="Picture 11" descr="Untitled-1.jpg"/>
          <p:cNvPicPr>
            <a:picLocks noChangeAspect="1"/>
          </p:cNvPicPr>
          <p:nvPr/>
        </p:nvPicPr>
        <p:blipFill>
          <a:blip r:embed="rId3" cstate="print"/>
          <a:stretch>
            <a:fillRect/>
          </a:stretch>
        </p:blipFill>
        <p:spPr>
          <a:xfrm>
            <a:off x="609600" y="1473814"/>
            <a:ext cx="8077200" cy="4393586"/>
          </a:xfrm>
          <a:prstGeom prst="rect">
            <a:avLst/>
          </a:prstGeom>
        </p:spPr>
      </p:pic>
      <p:pic>
        <p:nvPicPr>
          <p:cNvPr id="13" name="Picture 12" descr="RSA_SecurID_700_160.png"/>
          <p:cNvPicPr>
            <a:picLocks noChangeAspect="1"/>
          </p:cNvPicPr>
          <p:nvPr/>
        </p:nvPicPr>
        <p:blipFill>
          <a:blip r:embed="rId4" cstate="print"/>
          <a:srcRect t="25000" b="25000"/>
          <a:stretch>
            <a:fillRect/>
          </a:stretch>
        </p:blipFill>
        <p:spPr>
          <a:xfrm>
            <a:off x="5867400" y="3912214"/>
            <a:ext cx="2286000" cy="1143000"/>
          </a:xfrm>
          <a:prstGeom prst="rect">
            <a:avLst/>
          </a:prstGeom>
        </p:spPr>
      </p:pic>
      <p:cxnSp>
        <p:nvCxnSpPr>
          <p:cNvPr id="14" name="Straight Arrow Connector 13"/>
          <p:cNvCxnSpPr/>
          <p:nvPr/>
        </p:nvCxnSpPr>
        <p:spPr>
          <a:xfrm flipH="1">
            <a:off x="3733800" y="3759814"/>
            <a:ext cx="2286000"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256"/>
          <p:cNvCxnSpPr/>
          <p:nvPr/>
        </p:nvCxnSpPr>
        <p:spPr>
          <a:xfrm rot="10800000">
            <a:off x="3810000" y="4140814"/>
            <a:ext cx="2057400" cy="381000"/>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019800" y="3607414"/>
            <a:ext cx="2514599" cy="307777"/>
          </a:xfrm>
          <a:prstGeom prst="rect">
            <a:avLst/>
          </a:prstGeom>
        </p:spPr>
        <p:txBody>
          <a:bodyPr wrap="square">
            <a:spAutoFit/>
          </a:bodyPr>
          <a:lstStyle/>
          <a:p>
            <a:r>
              <a:rPr lang="en-US" sz="1400" dirty="0" smtClean="0">
                <a:latin typeface="Calibri"/>
                <a:cs typeface="Calibri"/>
              </a:rPr>
              <a:t>Username such as '</a:t>
            </a:r>
            <a:r>
              <a:rPr lang="en-US" sz="1400" dirty="0" err="1" smtClean="0">
                <a:latin typeface="Calibri"/>
                <a:cs typeface="Calibri"/>
              </a:rPr>
              <a:t>lewong</a:t>
            </a:r>
            <a:r>
              <a:rPr lang="en-US" sz="1400" dirty="0" smtClean="0">
                <a:latin typeface="Calibri"/>
                <a:cs typeface="Calibri"/>
              </a:rPr>
              <a:t>'</a:t>
            </a:r>
            <a:endParaRPr lang="en-US" sz="1400" dirty="0"/>
          </a:p>
        </p:txBody>
      </p:sp>
      <p:sp>
        <p:nvSpPr>
          <p:cNvPr id="17" name="Oval 16"/>
          <p:cNvSpPr/>
          <p:nvPr/>
        </p:nvSpPr>
        <p:spPr>
          <a:xfrm>
            <a:off x="762000" y="5512414"/>
            <a:ext cx="685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to="" calcmode="lin" valueType="num">
                                      <p:cBhvr>
                                        <p:cTn id="7" dur="1" fill="hold"/>
                                        <p:tgtEl>
                                          <p:spTgt spid="1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618DC3"/>
                </a:solidFill>
              </a:rPr>
              <a:t>When you can’t login to Tools URL</a:t>
            </a:r>
            <a:endParaRPr lang="en-US" dirty="0">
              <a:solidFill>
                <a:srgbClr val="618DC3"/>
              </a:solidFill>
            </a:endParaRP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13" name="Picture 12" descr="Untitled-1.jpg"/>
          <p:cNvPicPr>
            <a:picLocks noChangeAspect="1"/>
          </p:cNvPicPr>
          <p:nvPr/>
        </p:nvPicPr>
        <p:blipFill>
          <a:blip r:embed="rId3" cstate="print"/>
          <a:stretch>
            <a:fillRect/>
          </a:stretch>
        </p:blipFill>
        <p:spPr>
          <a:xfrm>
            <a:off x="609600" y="1473814"/>
            <a:ext cx="8077200" cy="4393586"/>
          </a:xfrm>
          <a:prstGeom prst="rect">
            <a:avLst/>
          </a:prstGeom>
        </p:spPr>
      </p:pic>
      <p:pic>
        <p:nvPicPr>
          <p:cNvPr id="14" name="Picture 13" descr="RSA_SecurID_700_160.png"/>
          <p:cNvPicPr>
            <a:picLocks noChangeAspect="1"/>
          </p:cNvPicPr>
          <p:nvPr/>
        </p:nvPicPr>
        <p:blipFill>
          <a:blip r:embed="rId4" cstate="print"/>
          <a:srcRect t="25000" b="25000"/>
          <a:stretch>
            <a:fillRect/>
          </a:stretch>
        </p:blipFill>
        <p:spPr>
          <a:xfrm>
            <a:off x="5867400" y="3912214"/>
            <a:ext cx="2286000" cy="1143000"/>
          </a:xfrm>
          <a:prstGeom prst="rect">
            <a:avLst/>
          </a:prstGeom>
        </p:spPr>
      </p:pic>
      <p:cxnSp>
        <p:nvCxnSpPr>
          <p:cNvPr id="15" name="Straight Arrow Connector 14"/>
          <p:cNvCxnSpPr/>
          <p:nvPr/>
        </p:nvCxnSpPr>
        <p:spPr>
          <a:xfrm flipH="1">
            <a:off x="3733800" y="3759814"/>
            <a:ext cx="2286000"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256"/>
          <p:cNvCxnSpPr/>
          <p:nvPr/>
        </p:nvCxnSpPr>
        <p:spPr>
          <a:xfrm rot="10800000">
            <a:off x="3810000" y="4140814"/>
            <a:ext cx="2057400" cy="381000"/>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19800" y="3607414"/>
            <a:ext cx="2514599" cy="307777"/>
          </a:xfrm>
          <a:prstGeom prst="rect">
            <a:avLst/>
          </a:prstGeom>
        </p:spPr>
        <p:txBody>
          <a:bodyPr wrap="square">
            <a:spAutoFit/>
          </a:bodyPr>
          <a:lstStyle/>
          <a:p>
            <a:r>
              <a:rPr lang="en-US" sz="1400" dirty="0" smtClean="0">
                <a:latin typeface="Calibri"/>
                <a:cs typeface="Calibri"/>
              </a:rPr>
              <a:t>Username such as '</a:t>
            </a:r>
            <a:r>
              <a:rPr lang="en-US" sz="1400" dirty="0" err="1" smtClean="0">
                <a:latin typeface="Calibri"/>
                <a:cs typeface="Calibri"/>
              </a:rPr>
              <a:t>lewong</a:t>
            </a:r>
            <a:r>
              <a:rPr lang="en-US" sz="1400" dirty="0" smtClean="0">
                <a:latin typeface="Calibri"/>
                <a:cs typeface="Calibri"/>
              </a:rPr>
              <a:t>'</a:t>
            </a:r>
            <a:endParaRPr lang="en-US" sz="1400" dirty="0"/>
          </a:p>
        </p:txBody>
      </p:sp>
      <p:sp>
        <p:nvSpPr>
          <p:cNvPr id="18" name="Oval 17"/>
          <p:cNvSpPr/>
          <p:nvPr/>
        </p:nvSpPr>
        <p:spPr>
          <a:xfrm>
            <a:off x="762000" y="5512414"/>
            <a:ext cx="685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1" fill="hold"/>
                                        <p:tgtEl>
                                          <p:spTgt spid="1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534400" cy="838200"/>
          </a:xfrm>
        </p:spPr>
        <p:txBody>
          <a:bodyPr>
            <a:normAutofit/>
          </a:bodyPr>
          <a:lstStyle/>
          <a:p>
            <a:r>
              <a:rPr lang="en-US" dirty="0" smtClean="0">
                <a:solidFill>
                  <a:srgbClr val="618DC3"/>
                </a:solidFill>
              </a:rPr>
              <a:t>When you can’t login to </a:t>
            </a:r>
            <a:r>
              <a:rPr lang="en-US" dirty="0" err="1" smtClean="0">
                <a:solidFill>
                  <a:srgbClr val="618DC3"/>
                </a:solidFill>
              </a:rPr>
              <a:t>Drupal</a:t>
            </a:r>
            <a:r>
              <a:rPr lang="en-US" dirty="0" smtClean="0">
                <a:solidFill>
                  <a:srgbClr val="618DC3"/>
                </a:solidFill>
              </a:rPr>
              <a:t>/Alfresco</a:t>
            </a:r>
            <a:endParaRPr lang="en-US" dirty="0">
              <a:solidFill>
                <a:srgbClr val="618DC3"/>
              </a:solidFill>
            </a:endParaRPr>
          </a:p>
        </p:txBody>
      </p:sp>
      <p:sp>
        <p:nvSpPr>
          <p:cNvPr id="3" name="Content Placeholder 2"/>
          <p:cNvSpPr>
            <a:spLocks noGrp="1"/>
          </p:cNvSpPr>
          <p:nvPr>
            <p:ph idx="1"/>
          </p:nvPr>
        </p:nvSpPr>
        <p:spPr/>
        <p:txBody>
          <a:bodyPr/>
          <a:lstStyle/>
          <a:p>
            <a:pPr>
              <a:buFont typeface="+mj-lt"/>
              <a:buAutoNum type="arabicPeriod"/>
            </a:pPr>
            <a:endParaRPr lang="en-US" sz="1800" dirty="0" smtClean="0"/>
          </a:p>
          <a:p>
            <a:pPr>
              <a:buNone/>
            </a:pP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12" name="Picture 11" descr="Untitled-1.jpg"/>
          <p:cNvPicPr>
            <a:picLocks noChangeAspect="1"/>
          </p:cNvPicPr>
          <p:nvPr/>
        </p:nvPicPr>
        <p:blipFill>
          <a:blip r:embed="rId3" cstate="print"/>
          <a:stretch>
            <a:fillRect/>
          </a:stretch>
        </p:blipFill>
        <p:spPr>
          <a:xfrm>
            <a:off x="609600" y="1473814"/>
            <a:ext cx="8077200" cy="4393586"/>
          </a:xfrm>
          <a:prstGeom prst="rect">
            <a:avLst/>
          </a:prstGeom>
        </p:spPr>
      </p:pic>
      <p:pic>
        <p:nvPicPr>
          <p:cNvPr id="13" name="Picture 12" descr="RSA_SecurID_700_160.png"/>
          <p:cNvPicPr>
            <a:picLocks noChangeAspect="1"/>
          </p:cNvPicPr>
          <p:nvPr/>
        </p:nvPicPr>
        <p:blipFill>
          <a:blip r:embed="rId4" cstate="print"/>
          <a:srcRect t="25000" b="25000"/>
          <a:stretch>
            <a:fillRect/>
          </a:stretch>
        </p:blipFill>
        <p:spPr>
          <a:xfrm>
            <a:off x="5867400" y="3912214"/>
            <a:ext cx="2286000" cy="1143000"/>
          </a:xfrm>
          <a:prstGeom prst="rect">
            <a:avLst/>
          </a:prstGeom>
        </p:spPr>
      </p:pic>
      <p:cxnSp>
        <p:nvCxnSpPr>
          <p:cNvPr id="15" name="Straight Arrow Connector 14"/>
          <p:cNvCxnSpPr/>
          <p:nvPr/>
        </p:nvCxnSpPr>
        <p:spPr>
          <a:xfrm flipH="1">
            <a:off x="3733800" y="3759814"/>
            <a:ext cx="2286000"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256"/>
          <p:cNvCxnSpPr/>
          <p:nvPr/>
        </p:nvCxnSpPr>
        <p:spPr>
          <a:xfrm rot="10800000">
            <a:off x="3810000" y="4140814"/>
            <a:ext cx="2057400" cy="381000"/>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19800" y="3607414"/>
            <a:ext cx="2514599" cy="307777"/>
          </a:xfrm>
          <a:prstGeom prst="rect">
            <a:avLst/>
          </a:prstGeom>
        </p:spPr>
        <p:txBody>
          <a:bodyPr wrap="square">
            <a:spAutoFit/>
          </a:bodyPr>
          <a:lstStyle/>
          <a:p>
            <a:r>
              <a:rPr lang="en-US" sz="1400" dirty="0" smtClean="0">
                <a:latin typeface="Calibri"/>
                <a:cs typeface="Calibri"/>
              </a:rPr>
              <a:t>Username such as '</a:t>
            </a:r>
            <a:r>
              <a:rPr lang="en-US" sz="1400" dirty="0" err="1" smtClean="0">
                <a:latin typeface="Calibri"/>
                <a:cs typeface="Calibri"/>
              </a:rPr>
              <a:t>lewong</a:t>
            </a:r>
            <a:r>
              <a:rPr lang="en-US" sz="1400" dirty="0" smtClean="0">
                <a:latin typeface="Calibri"/>
                <a:cs typeface="Calibri"/>
              </a:rPr>
              <a:t>'</a:t>
            </a:r>
            <a:endParaRPr lang="en-US" sz="1400" dirty="0"/>
          </a:p>
        </p:txBody>
      </p:sp>
      <p:sp>
        <p:nvSpPr>
          <p:cNvPr id="18" name="Oval 17"/>
          <p:cNvSpPr/>
          <p:nvPr/>
        </p:nvSpPr>
        <p:spPr>
          <a:xfrm>
            <a:off x="762000" y="5512414"/>
            <a:ext cx="685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1" fill="hold"/>
                                        <p:tgtEl>
                                          <p:spTgt spid="1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dirty="0" smtClean="0">
                <a:solidFill>
                  <a:srgbClr val="618DC3"/>
                </a:solidFill>
              </a:rPr>
              <a:t>Logging In Questions</a:t>
            </a:r>
            <a:endParaRPr lang="en-US" dirty="0">
              <a:solidFill>
                <a:srgbClr val="618DC3"/>
              </a:solidFill>
            </a:endParaRPr>
          </a:p>
        </p:txBody>
      </p:sp>
      <p:sp>
        <p:nvSpPr>
          <p:cNvPr id="3" name="Content Placeholder 2"/>
          <p:cNvSpPr>
            <a:spLocks noGrp="1"/>
          </p:cNvSpPr>
          <p:nvPr>
            <p:ph idx="1"/>
          </p:nvPr>
        </p:nvSpPr>
        <p:spPr/>
        <p:txBody>
          <a:bodyPr>
            <a:normAutofit lnSpcReduction="10000"/>
          </a:bodyPr>
          <a:lstStyle/>
          <a:p>
            <a:pPr>
              <a:buFont typeface="Arial" pitchFamily="34" charset="0"/>
              <a:buAutoNum type="arabicPeriod"/>
            </a:pPr>
            <a:r>
              <a:rPr lang="en-US" sz="1800" dirty="0"/>
              <a:t>Based on your role, what access will you need</a:t>
            </a:r>
            <a:r>
              <a:rPr lang="en-US" sz="1800" dirty="0" smtClean="0"/>
              <a:t>?</a:t>
            </a:r>
          </a:p>
          <a:p>
            <a:pPr>
              <a:buFont typeface="Arial" pitchFamily="34" charset="0"/>
              <a:buAutoNum type="arabicPeriod"/>
            </a:pPr>
            <a:endParaRPr lang="en-US" sz="1800" dirty="0"/>
          </a:p>
          <a:p>
            <a:pPr>
              <a:buFont typeface="Arial" pitchFamily="34" charset="0"/>
              <a:buAutoNum type="arabicPeriod"/>
            </a:pPr>
            <a:endParaRPr lang="en-US" sz="1800" dirty="0"/>
          </a:p>
          <a:p>
            <a:pPr>
              <a:buAutoNum type="arabicPeriod"/>
            </a:pPr>
            <a:r>
              <a:rPr lang="en-US" sz="1800" dirty="0" smtClean="0"/>
              <a:t>What do you need in order to login into the </a:t>
            </a:r>
            <a:r>
              <a:rPr lang="en-US" sz="1800" dirty="0" err="1" smtClean="0"/>
              <a:t>DrupalGem</a:t>
            </a:r>
            <a:r>
              <a:rPr lang="en-US" sz="1800" dirty="0" smtClean="0"/>
              <a:t> tools (RB Editor, </a:t>
            </a:r>
            <a:r>
              <a:rPr lang="en-US" sz="1800" dirty="0" err="1" smtClean="0"/>
              <a:t>Drupal</a:t>
            </a:r>
            <a:r>
              <a:rPr lang="en-US" sz="1800" dirty="0" smtClean="0"/>
              <a:t> CMS, Offer Manager)?</a:t>
            </a:r>
          </a:p>
          <a:p>
            <a:pPr>
              <a:buAutoNum type="arabicPeriod"/>
            </a:pPr>
            <a:endParaRPr lang="en-US" sz="1800" dirty="0"/>
          </a:p>
          <a:p>
            <a:pPr>
              <a:buAutoNum type="arabicPeriod"/>
            </a:pPr>
            <a:endParaRPr lang="en-US" sz="1800" dirty="0" smtClean="0"/>
          </a:p>
          <a:p>
            <a:pPr>
              <a:buAutoNum type="arabicPeriod"/>
            </a:pPr>
            <a:r>
              <a:rPr lang="en-US" sz="1800" dirty="0" smtClean="0"/>
              <a:t> Who can you contact to reset your RSA token in your region?</a:t>
            </a:r>
          </a:p>
          <a:p>
            <a:pPr>
              <a:buAutoNum type="arabicPeriod"/>
            </a:pPr>
            <a:endParaRPr lang="en-US" sz="1800" dirty="0"/>
          </a:p>
          <a:p>
            <a:pPr>
              <a:buAutoNum type="arabicPeriod"/>
            </a:pPr>
            <a:endParaRPr lang="en-US" sz="1800" dirty="0" smtClean="0"/>
          </a:p>
          <a:p>
            <a:pPr>
              <a:buAutoNum type="arabicPeriod"/>
            </a:pPr>
            <a:r>
              <a:rPr lang="en-US" sz="1800" dirty="0" smtClean="0"/>
              <a:t>How long is your RSA PIN?</a:t>
            </a:r>
          </a:p>
          <a:p>
            <a:pPr>
              <a:buAutoNum type="arabicPeriod"/>
            </a:pPr>
            <a:endParaRPr lang="en-US" sz="1800" dirty="0"/>
          </a:p>
          <a:p>
            <a:pPr>
              <a:buAutoNum type="arabicPeriod"/>
            </a:pPr>
            <a:endParaRPr lang="en-US" sz="1800" dirty="0" smtClean="0"/>
          </a:p>
          <a:p>
            <a:pPr>
              <a:buAutoNum type="arabicPeriod"/>
            </a:pPr>
            <a:r>
              <a:rPr lang="en-US" sz="1800" dirty="0" smtClean="0"/>
              <a:t>Which sites first require the brand site credential </a:t>
            </a:r>
            <a:r>
              <a:rPr lang="en-US" sz="1800" dirty="0" err="1" smtClean="0"/>
              <a:t>authentification</a:t>
            </a:r>
            <a:r>
              <a:rPr lang="en-US" sz="1800" dirty="0" smtClean="0"/>
              <a:t> before entering in your own RSA credentials to access them?</a:t>
            </a:r>
            <a:endParaRPr lang="en-US" sz="1800" dirty="0"/>
          </a:p>
          <a:p>
            <a:pPr>
              <a:buAutoNum type="arabicPeriod"/>
            </a:pPr>
            <a:endParaRPr lang="en-US" sz="1800" dirty="0" smtClean="0"/>
          </a:p>
          <a:p>
            <a:pPr>
              <a:buNone/>
            </a:pPr>
            <a:endParaRPr lang="en-US" sz="1800" dirty="0" smtClean="0"/>
          </a:p>
          <a:p>
            <a:pPr marL="514350" indent="-514350">
              <a:buFont typeface="+mj-lt"/>
              <a:buAutoNum type="arabicPeriod"/>
            </a:pPr>
            <a:endParaRPr lang="en-US" sz="1500" dirty="0" smtClean="0"/>
          </a:p>
          <a:p>
            <a:endParaRPr lang="en-US" dirty="0" smtClean="0"/>
          </a:p>
          <a:p>
            <a:endParaRPr lang="en-US" dirty="0" smtClean="0"/>
          </a:p>
          <a:p>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 y="2971800"/>
            <a:ext cx="8915400" cy="1470025"/>
          </a:xfrm>
        </p:spPr>
        <p:txBody>
          <a:bodyPr/>
          <a:lstStyle/>
          <a:p>
            <a:pPr algn="ctr"/>
            <a:r>
              <a:rPr lang="en-US" dirty="0" smtClean="0">
                <a:solidFill>
                  <a:srgbClr val="002F65"/>
                </a:solidFill>
              </a:rPr>
              <a:t>Editing Drupal Content</a:t>
            </a:r>
            <a:endParaRPr lang="en-US" dirty="0">
              <a:solidFill>
                <a:srgbClr val="002F65"/>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095" y="1239417"/>
            <a:ext cx="8094305" cy="4678363"/>
          </a:xfrm>
        </p:spPr>
        <p:txBody>
          <a:bodyPr>
            <a:noAutofit/>
          </a:bodyPr>
          <a:lstStyle/>
          <a:p>
            <a:pPr>
              <a:buFontTx/>
              <a:buChar char="•"/>
            </a:pPr>
            <a:r>
              <a:rPr lang="en-US" sz="2400" b="1" dirty="0" smtClean="0"/>
              <a:t>Read entire presentation </a:t>
            </a:r>
            <a:r>
              <a:rPr lang="en-US" sz="2400" dirty="0" smtClean="0"/>
              <a:t>and </a:t>
            </a:r>
            <a:r>
              <a:rPr lang="en-US" sz="2400" b="1" dirty="0" smtClean="0"/>
              <a:t>write answers to practice questions</a:t>
            </a:r>
            <a:r>
              <a:rPr lang="en-US" sz="2400" dirty="0" smtClean="0"/>
              <a:t> at the end of each section. </a:t>
            </a:r>
            <a:br>
              <a:rPr lang="en-US" sz="2400" dirty="0" smtClean="0"/>
            </a:br>
            <a:endParaRPr lang="en-US" sz="2400" dirty="0" smtClean="0"/>
          </a:p>
          <a:p>
            <a:pPr>
              <a:buFontTx/>
              <a:buChar char="•"/>
            </a:pPr>
            <a:r>
              <a:rPr lang="en-US" sz="2400" b="1" dirty="0" smtClean="0"/>
              <a:t>Send your deck with your written answers to </a:t>
            </a:r>
            <a:r>
              <a:rPr lang="en-US" sz="2400" b="1" i="1" dirty="0" smtClean="0">
                <a:solidFill>
                  <a:srgbClr val="FF0000"/>
                </a:solidFill>
              </a:rPr>
              <a:t>kphimmas@estee.com </a:t>
            </a:r>
            <a:r>
              <a:rPr lang="en-US" sz="2400" b="1" dirty="0" smtClean="0"/>
              <a:t>before the training </a:t>
            </a:r>
            <a:r>
              <a:rPr lang="en-US" sz="2400" dirty="0" smtClean="0"/>
              <a:t>so you can get your login access. </a:t>
            </a:r>
          </a:p>
        </p:txBody>
      </p:sp>
      <p:sp>
        <p:nvSpPr>
          <p:cNvPr id="4" name="Date Placeholder 3"/>
          <p:cNvSpPr>
            <a:spLocks noGrp="1"/>
          </p:cNvSpPr>
          <p:nvPr>
            <p:ph type="dt" sz="half" idx="2"/>
          </p:nvPr>
        </p:nvSpPr>
        <p:spPr/>
        <p:txBody>
          <a:bodyPr/>
          <a:lstStyle/>
          <a:p>
            <a:fld id="{9352C44E-015E-489F-8174-41D131F35D90}" type="datetime1">
              <a:rPr lang="en-US" smtClean="0"/>
              <a:pPr/>
              <a:t>3/13/2014</a:t>
            </a:fld>
            <a:endParaRPr lang="en-US" dirty="0"/>
          </a:p>
        </p:txBody>
      </p:sp>
      <p:sp>
        <p:nvSpPr>
          <p:cNvPr id="8" name="Title 1"/>
          <p:cNvSpPr txBox="1">
            <a:spLocks/>
          </p:cNvSpPr>
          <p:nvPr/>
        </p:nvSpPr>
        <p:spPr>
          <a:xfrm>
            <a:off x="457200" y="457200"/>
            <a:ext cx="8686800" cy="838200"/>
          </a:xfrm>
          <a:prstGeom prst="rect">
            <a:avLst/>
          </a:prstGeom>
        </p:spPr>
        <p:txBody>
          <a:bodyPr vert="horz" lIns="91440" tIns="45720" rIns="91440" bIns="45720" rtlCol="0" anchor="ctr">
            <a:normAutofit/>
          </a:bodyPr>
          <a:lstStyle/>
          <a:p>
            <a:pPr lvl="0">
              <a:spcBef>
                <a:spcPct val="0"/>
              </a:spcBef>
            </a:pPr>
            <a:r>
              <a:rPr lang="en-US" sz="3500" dirty="0" smtClean="0">
                <a:solidFill>
                  <a:schemeClr val="tx2">
                    <a:lumMod val="60000"/>
                    <a:lumOff val="40000"/>
                  </a:schemeClr>
                </a:solidFill>
                <a:latin typeface="Calibri" pitchFamily="34" charset="0"/>
                <a:cs typeface="Arial" pitchFamily="34" charset="0"/>
              </a:rPr>
              <a:t>Before the Training Session:</a:t>
            </a:r>
            <a:endParaRPr kumimoji="0" lang="en-US" sz="35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
        <p:nvSpPr>
          <p:cNvPr id="7" name="Title 1"/>
          <p:cNvSpPr txBox="1">
            <a:spLocks/>
          </p:cNvSpPr>
          <p:nvPr/>
        </p:nvSpPr>
        <p:spPr>
          <a:xfrm>
            <a:off x="457200" y="4572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pic>
        <p:nvPicPr>
          <p:cNvPr id="5" name="Picture 4" descr="Untitled-1.jpg"/>
          <p:cNvPicPr>
            <a:picLocks noChangeAspect="1"/>
          </p:cNvPicPr>
          <p:nvPr/>
        </p:nvPicPr>
        <p:blipFill>
          <a:blip r:embed="rId3" cstate="print"/>
          <a:stretch>
            <a:fillRect/>
          </a:stretch>
        </p:blipFill>
        <p:spPr>
          <a:xfrm>
            <a:off x="285750" y="1200150"/>
            <a:ext cx="8572500" cy="48196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solidFill>
                  <a:schemeClr val="tx2">
                    <a:lumMod val="60000"/>
                    <a:lumOff val="40000"/>
                  </a:schemeClr>
                </a:solidFill>
              </a:rPr>
              <a:t>FIND: Content Contextual links</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5" name="Picture 4" descr="edit-content-via-contextual-link.png"/>
          <p:cNvPicPr>
            <a:picLocks noChangeAspect="1"/>
          </p:cNvPicPr>
          <p:nvPr/>
        </p:nvPicPr>
        <p:blipFill>
          <a:blip r:embed="rId3" cstate="print"/>
          <a:srcRect t="8151"/>
          <a:stretch>
            <a:fillRect/>
          </a:stretch>
        </p:blipFill>
        <p:spPr>
          <a:xfrm>
            <a:off x="0" y="1600200"/>
            <a:ext cx="9144000" cy="42930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Untitled-4.jpg"/>
          <p:cNvPicPr>
            <a:picLocks noChangeAspect="1"/>
          </p:cNvPicPr>
          <p:nvPr/>
        </p:nvPicPr>
        <p:blipFill>
          <a:blip r:embed="rId3" cstate="print"/>
          <a:stretch>
            <a:fillRect/>
          </a:stretch>
        </p:blipFill>
        <p:spPr>
          <a:xfrm>
            <a:off x="533400" y="1143000"/>
            <a:ext cx="7703820" cy="4966335"/>
          </a:xfrm>
          <a:prstGeom prst="rect">
            <a:avLst/>
          </a:prstGeom>
        </p:spPr>
      </p:pic>
      <p:sp>
        <p:nvSpPr>
          <p:cNvPr id="4" name="Date Placeholder 3"/>
          <p:cNvSpPr>
            <a:spLocks noGrp="1"/>
          </p:cNvSpPr>
          <p:nvPr>
            <p:ph type="dt" sz="half" idx="2"/>
          </p:nvPr>
        </p:nvSpPr>
        <p:spPr>
          <a:xfrm>
            <a:off x="152400" y="6204585"/>
            <a:ext cx="1905000" cy="365125"/>
          </a:xfrm>
        </p:spPr>
        <p:txBody>
          <a:bodyPr/>
          <a:lstStyle/>
          <a:p>
            <a:fld id="{772EE9D4-31B9-43BD-8D92-A0F8A2C24B03}" type="datetime1">
              <a:rPr lang="en-US" smtClean="0"/>
              <a:pPr/>
              <a:t>3/13/2014</a:t>
            </a:fld>
            <a:endParaRPr lang="en-US"/>
          </a:p>
        </p:txBody>
      </p:sp>
      <p:sp>
        <p:nvSpPr>
          <p:cNvPr id="7" name="Title 1"/>
          <p:cNvSpPr txBox="1">
            <a:spLocks/>
          </p:cNvSpPr>
          <p:nvPr/>
        </p:nvSpPr>
        <p:spPr>
          <a:xfrm>
            <a:off x="457200" y="4572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FIND: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
        <p:nvSpPr>
          <p:cNvPr id="12" name="Oval 11"/>
          <p:cNvSpPr/>
          <p:nvPr/>
        </p:nvSpPr>
        <p:spPr>
          <a:xfrm>
            <a:off x="5867400" y="1110342"/>
            <a:ext cx="22860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057400" y="1219200"/>
            <a:ext cx="685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76400" y="2362200"/>
            <a:ext cx="1905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752600" y="5029200"/>
            <a:ext cx="990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52400" y="6204585"/>
            <a:ext cx="1905000" cy="365125"/>
          </a:xfrm>
        </p:spPr>
        <p:txBody>
          <a:bodyPr/>
          <a:lstStyle/>
          <a:p>
            <a:fld id="{772EE9D4-31B9-43BD-8D92-A0F8A2C24B03}" type="datetime1">
              <a:rPr lang="en-US" smtClean="0"/>
              <a:pPr/>
              <a:t>3/13/2014</a:t>
            </a:fld>
            <a:endParaRPr lang="en-US"/>
          </a:p>
        </p:txBody>
      </p:sp>
      <p:sp>
        <p:nvSpPr>
          <p:cNvPr id="8" name="Title 1"/>
          <p:cNvSpPr txBox="1">
            <a:spLocks/>
          </p:cNvSpPr>
          <p:nvPr/>
        </p:nvSpPr>
        <p:spPr>
          <a:xfrm>
            <a:off x="457200" y="4572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VIEW: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
        <p:nvSpPr>
          <p:cNvPr id="9" name="Oval 8"/>
          <p:cNvSpPr/>
          <p:nvPr/>
        </p:nvSpPr>
        <p:spPr>
          <a:xfrm>
            <a:off x="6908958" y="5201478"/>
            <a:ext cx="442686" cy="2529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ntitled-1.jpg"/>
          <p:cNvPicPr>
            <a:picLocks noChangeAspect="1"/>
          </p:cNvPicPr>
          <p:nvPr/>
        </p:nvPicPr>
        <p:blipFill>
          <a:blip r:embed="rId3" cstate="print"/>
          <a:stretch>
            <a:fillRect/>
          </a:stretch>
        </p:blipFill>
        <p:spPr>
          <a:xfrm>
            <a:off x="104775" y="1219200"/>
            <a:ext cx="8934450" cy="4333875"/>
          </a:xfrm>
          <a:prstGeom prst="rect">
            <a:avLst/>
          </a:prstGeom>
        </p:spPr>
      </p:pic>
    </p:spTree>
    <p:extLst>
      <p:ext uri="{BB962C8B-B14F-4D97-AF65-F5344CB8AC3E}">
        <p14:creationId xmlns="" xmlns:p14="http://schemas.microsoft.com/office/powerpoint/2010/main" val="9506353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Untitled-6.jpg"/>
          <p:cNvPicPr>
            <a:picLocks noChangeAspect="1"/>
          </p:cNvPicPr>
          <p:nvPr/>
        </p:nvPicPr>
        <p:blipFill>
          <a:blip r:embed="rId3" cstate="print"/>
          <a:stretch>
            <a:fillRect/>
          </a:stretch>
        </p:blipFill>
        <p:spPr>
          <a:xfrm>
            <a:off x="533400" y="1295400"/>
            <a:ext cx="7566660" cy="4663440"/>
          </a:xfrm>
          <a:prstGeom prst="rect">
            <a:avLst/>
          </a:prstGeom>
        </p:spPr>
      </p:pic>
      <p:sp>
        <p:nvSpPr>
          <p:cNvPr id="4" name="Date Placeholder 3"/>
          <p:cNvSpPr>
            <a:spLocks noGrp="1"/>
          </p:cNvSpPr>
          <p:nvPr>
            <p:ph type="dt" sz="half" idx="2"/>
          </p:nvPr>
        </p:nvSpPr>
        <p:spPr>
          <a:xfrm>
            <a:off x="152400" y="6204585"/>
            <a:ext cx="1905000" cy="365125"/>
          </a:xfrm>
        </p:spPr>
        <p:txBody>
          <a:bodyPr/>
          <a:lstStyle/>
          <a:p>
            <a:fld id="{772EE9D4-31B9-43BD-8D92-A0F8A2C24B03}" type="datetime1">
              <a:rPr lang="en-US" smtClean="0"/>
              <a:pPr/>
              <a:t>3/13/2014</a:t>
            </a:fld>
            <a:endParaRPr lang="en-US"/>
          </a:p>
        </p:txBody>
      </p:sp>
      <p:sp>
        <p:nvSpPr>
          <p:cNvPr id="6" name="Title 1"/>
          <p:cNvSpPr txBox="1">
            <a:spLocks/>
          </p:cNvSpPr>
          <p:nvPr/>
        </p:nvSpPr>
        <p:spPr>
          <a:xfrm>
            <a:off x="457200" y="457200"/>
            <a:ext cx="8534400" cy="838200"/>
          </a:xfrm>
          <a:prstGeom prst="rect">
            <a:avLst/>
          </a:prstGeom>
        </p:spPr>
        <p:txBody>
          <a:bodyPr vert="horz" lIns="91440" tIns="45720" rIns="91440" bIns="45720" rtlCol="0" anchor="ctr">
            <a:normAutofit fontScale="92500"/>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CREATE REVISION: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
        <p:nvSpPr>
          <p:cNvPr id="7" name="Oval 6"/>
          <p:cNvSpPr/>
          <p:nvPr/>
        </p:nvSpPr>
        <p:spPr>
          <a:xfrm>
            <a:off x="533400" y="3048000"/>
            <a:ext cx="20574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442335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Untitled-6.jpg"/>
          <p:cNvPicPr>
            <a:picLocks noChangeAspect="1"/>
          </p:cNvPicPr>
          <p:nvPr/>
        </p:nvPicPr>
        <p:blipFill>
          <a:blip r:embed="rId3" cstate="print"/>
          <a:stretch>
            <a:fillRect/>
          </a:stretch>
        </p:blipFill>
        <p:spPr>
          <a:xfrm>
            <a:off x="533400" y="1295400"/>
            <a:ext cx="7566660" cy="4663440"/>
          </a:xfrm>
          <a:prstGeom prst="rect">
            <a:avLst/>
          </a:prstGeom>
        </p:spPr>
      </p:pic>
      <p:sp>
        <p:nvSpPr>
          <p:cNvPr id="4" name="Date Placeholder 3"/>
          <p:cNvSpPr>
            <a:spLocks noGrp="1"/>
          </p:cNvSpPr>
          <p:nvPr>
            <p:ph type="dt" sz="half" idx="2"/>
          </p:nvPr>
        </p:nvSpPr>
        <p:spPr>
          <a:xfrm>
            <a:off x="152400" y="6204585"/>
            <a:ext cx="1905000" cy="365125"/>
          </a:xfrm>
        </p:spPr>
        <p:txBody>
          <a:bodyPr/>
          <a:lstStyle/>
          <a:p>
            <a:fld id="{772EE9D4-31B9-43BD-8D92-A0F8A2C24B03}" type="datetime1">
              <a:rPr lang="en-US" smtClean="0"/>
              <a:pPr/>
              <a:t>3/13/2014</a:t>
            </a:fld>
            <a:endParaRPr lang="en-US"/>
          </a:p>
        </p:txBody>
      </p:sp>
      <p:sp>
        <p:nvSpPr>
          <p:cNvPr id="6" name="Title 1"/>
          <p:cNvSpPr txBox="1">
            <a:spLocks/>
          </p:cNvSpPr>
          <p:nvPr/>
        </p:nvSpPr>
        <p:spPr>
          <a:xfrm>
            <a:off x="457200" y="4572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EDIT: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
        <p:nvSpPr>
          <p:cNvPr id="10" name="Oval 9"/>
          <p:cNvSpPr/>
          <p:nvPr/>
        </p:nvSpPr>
        <p:spPr>
          <a:xfrm>
            <a:off x="2057400" y="3701142"/>
            <a:ext cx="1905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4423352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52400" y="6204585"/>
            <a:ext cx="1905000" cy="365125"/>
          </a:xfrm>
        </p:spPr>
        <p:txBody>
          <a:bodyPr/>
          <a:lstStyle/>
          <a:p>
            <a:fld id="{772EE9D4-31B9-43BD-8D92-A0F8A2C24B03}" type="datetime1">
              <a:rPr lang="en-US" smtClean="0"/>
              <a:pPr/>
              <a:t>3/13/2014</a:t>
            </a:fld>
            <a:endParaRPr lang="en-US"/>
          </a:p>
        </p:txBody>
      </p:sp>
      <p:pic>
        <p:nvPicPr>
          <p:cNvPr id="3" name="Picture 2" descr="Screen Shot 2013-09-05 at 3.43.49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81000" y="1219200"/>
            <a:ext cx="8229600" cy="4726305"/>
          </a:xfrm>
          <a:prstGeom prst="rect">
            <a:avLst/>
          </a:prstGeom>
        </p:spPr>
      </p:pic>
      <p:sp>
        <p:nvSpPr>
          <p:cNvPr id="6" name="Title 1"/>
          <p:cNvSpPr txBox="1">
            <a:spLocks/>
          </p:cNvSpPr>
          <p:nvPr/>
        </p:nvSpPr>
        <p:spPr>
          <a:xfrm>
            <a:off x="457200" y="4572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EDIT: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extLst>
      <p:ext uri="{BB962C8B-B14F-4D97-AF65-F5344CB8AC3E}">
        <p14:creationId xmlns="" xmlns:p14="http://schemas.microsoft.com/office/powerpoint/2010/main" val="7250702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half" idx="2"/>
          </p:nvPr>
        </p:nvSpPr>
        <p:spPr/>
        <p:txBody>
          <a:bodyPr/>
          <a:lstStyle/>
          <a:p>
            <a:fld id="{D4D11E57-8A98-4029-80F7-734E35513485}" type="datetime1">
              <a:rPr lang="en-US" smtClean="0"/>
              <a:pPr/>
              <a:t>3/13/2014</a:t>
            </a:fld>
            <a:endParaRPr lang="en-US" dirty="0"/>
          </a:p>
        </p:txBody>
      </p:sp>
      <p:pic>
        <p:nvPicPr>
          <p:cNvPr id="5" name="Picture 4" descr="Screen Shot 2013-09-05 at 3.43.49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7200" y="1219200"/>
            <a:ext cx="8229600" cy="4726305"/>
          </a:xfrm>
          <a:prstGeom prst="rect">
            <a:avLst/>
          </a:prstGeom>
        </p:spPr>
      </p:pic>
      <p:sp>
        <p:nvSpPr>
          <p:cNvPr id="6" name="Oval 5"/>
          <p:cNvSpPr/>
          <p:nvPr/>
        </p:nvSpPr>
        <p:spPr>
          <a:xfrm>
            <a:off x="2286000" y="2819400"/>
            <a:ext cx="3733800" cy="685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457200" y="457200"/>
            <a:ext cx="8534400" cy="838200"/>
          </a:xfrm>
          <a:prstGeom prst="rect">
            <a:avLst/>
          </a:prstGeom>
        </p:spPr>
        <p:txBody>
          <a:bodyPr vert="horz" lIns="91440" tIns="45720" rIns="91440" bIns="45720" rtlCol="0" anchor="ctr">
            <a:normAutofit fontScale="92500"/>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LINKING ASSETS: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Untitled-1.jpg"/>
          <p:cNvPicPr>
            <a:picLocks noChangeAspect="1"/>
          </p:cNvPicPr>
          <p:nvPr/>
        </p:nvPicPr>
        <p:blipFill>
          <a:blip r:embed="rId3" cstate="print"/>
          <a:stretch>
            <a:fillRect/>
          </a:stretch>
        </p:blipFill>
        <p:spPr>
          <a:xfrm>
            <a:off x="452437" y="1371600"/>
            <a:ext cx="8239125" cy="2171700"/>
          </a:xfrm>
          <a:prstGeom prst="rect">
            <a:avLst/>
          </a:prstGeom>
        </p:spPr>
      </p:pic>
      <p:sp>
        <p:nvSpPr>
          <p:cNvPr id="8" name="Date Placeholder 6"/>
          <p:cNvSpPr>
            <a:spLocks noGrp="1"/>
          </p:cNvSpPr>
          <p:nvPr>
            <p:ph type="dt" sz="half" idx="2"/>
          </p:nvPr>
        </p:nvSpPr>
        <p:spPr/>
        <p:txBody>
          <a:bodyPr/>
          <a:lstStyle/>
          <a:p>
            <a:fld id="{D4D11E57-8A98-4029-80F7-734E35513485}" type="datetime1">
              <a:rPr lang="en-US" smtClean="0"/>
              <a:pPr/>
              <a:t>3/13/2014</a:t>
            </a:fld>
            <a:endParaRPr lang="en-US" dirty="0"/>
          </a:p>
        </p:txBody>
      </p:sp>
      <p:sp>
        <p:nvSpPr>
          <p:cNvPr id="6" name="Oval 5"/>
          <p:cNvSpPr/>
          <p:nvPr/>
        </p:nvSpPr>
        <p:spPr>
          <a:xfrm>
            <a:off x="7086600" y="2057400"/>
            <a:ext cx="10668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04825" y="3200400"/>
            <a:ext cx="762000" cy="304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086600" y="1524000"/>
            <a:ext cx="990600" cy="304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457200" y="4572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ASSETS: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extLst>
      <p:ext uri="{BB962C8B-B14F-4D97-AF65-F5344CB8AC3E}">
        <p14:creationId xmlns="" xmlns:p14="http://schemas.microsoft.com/office/powerpoint/2010/main" val="215276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strVal val="#ppt_w*0.70"/>
                                          </p:val>
                                        </p:tav>
                                        <p:tav tm="100000">
                                          <p:val>
                                            <p:strVal val="#ppt_w"/>
                                          </p:val>
                                        </p:tav>
                                      </p:tavLst>
                                    </p:anim>
                                    <p:anim calcmode="lin" valueType="num">
                                      <p:cBhvr>
                                        <p:cTn id="22" dur="1000" fill="hold"/>
                                        <p:tgtEl>
                                          <p:spTgt spid="10"/>
                                        </p:tgtEl>
                                        <p:attrNameLst>
                                          <p:attrName>ppt_h</p:attrName>
                                        </p:attrNameLst>
                                      </p:cBhvr>
                                      <p:tavLst>
                                        <p:tav tm="0">
                                          <p:val>
                                            <p:strVal val="#ppt_h"/>
                                          </p:val>
                                        </p:tav>
                                        <p:tav tm="100000">
                                          <p:val>
                                            <p:strVal val="#ppt_h"/>
                                          </p:val>
                                        </p:tav>
                                      </p:tavLst>
                                    </p:anim>
                                    <p:animEffect transition="in" filter="fad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ntitled-1.jpg"/>
          <p:cNvPicPr>
            <a:picLocks noChangeAspect="1"/>
          </p:cNvPicPr>
          <p:nvPr/>
        </p:nvPicPr>
        <p:blipFill>
          <a:blip r:embed="rId3" cstate="print"/>
          <a:stretch>
            <a:fillRect/>
          </a:stretch>
        </p:blipFill>
        <p:spPr>
          <a:xfrm>
            <a:off x="447675" y="1266825"/>
            <a:ext cx="8248650" cy="4752975"/>
          </a:xfrm>
          <a:prstGeom prst="rect">
            <a:avLst/>
          </a:prstGeom>
        </p:spPr>
      </p:pic>
      <p:sp>
        <p:nvSpPr>
          <p:cNvPr id="4" name="Date Placeholder 3"/>
          <p:cNvSpPr>
            <a:spLocks noGrp="1"/>
          </p:cNvSpPr>
          <p:nvPr>
            <p:ph type="dt" sz="half" idx="2"/>
          </p:nvPr>
        </p:nvSpPr>
        <p:spPr>
          <a:xfrm>
            <a:off x="152400" y="6204585"/>
            <a:ext cx="1905000" cy="365125"/>
          </a:xfrm>
        </p:spPr>
        <p:txBody>
          <a:bodyPr/>
          <a:lstStyle/>
          <a:p>
            <a:fld id="{772EE9D4-31B9-43BD-8D92-A0F8A2C24B03}" type="datetime1">
              <a:rPr lang="en-US" smtClean="0"/>
              <a:pPr/>
              <a:t>3/13/2014</a:t>
            </a:fld>
            <a:endParaRPr lang="en-US"/>
          </a:p>
        </p:txBody>
      </p:sp>
      <p:sp>
        <p:nvSpPr>
          <p:cNvPr id="5" name="Oval 4"/>
          <p:cNvSpPr/>
          <p:nvPr/>
        </p:nvSpPr>
        <p:spPr>
          <a:xfrm>
            <a:off x="2286000" y="5181600"/>
            <a:ext cx="2057400" cy="4572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6477000" y="3810000"/>
            <a:ext cx="304800" cy="3048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457200" y="4572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EDIT: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extLst>
      <p:ext uri="{BB962C8B-B14F-4D97-AF65-F5344CB8AC3E}">
        <p14:creationId xmlns="" xmlns:p14="http://schemas.microsoft.com/office/powerpoint/2010/main" val="183641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1"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Untitled-1.jpg"/>
          <p:cNvPicPr>
            <a:picLocks noChangeAspect="1"/>
          </p:cNvPicPr>
          <p:nvPr/>
        </p:nvPicPr>
        <p:blipFill>
          <a:blip r:embed="rId3" cstate="print"/>
          <a:stretch>
            <a:fillRect/>
          </a:stretch>
        </p:blipFill>
        <p:spPr>
          <a:xfrm>
            <a:off x="6019800" y="533400"/>
            <a:ext cx="2457450" cy="5505450"/>
          </a:xfrm>
          <a:prstGeom prst="rect">
            <a:avLst/>
          </a:prstGeom>
        </p:spPr>
      </p:pic>
      <p:sp>
        <p:nvSpPr>
          <p:cNvPr id="3" name="Content Placeholder 2"/>
          <p:cNvSpPr>
            <a:spLocks noGrp="1"/>
          </p:cNvSpPr>
          <p:nvPr>
            <p:ph idx="1"/>
          </p:nvPr>
        </p:nvSpPr>
        <p:spPr>
          <a:xfrm>
            <a:off x="440095" y="1239417"/>
            <a:ext cx="5351105" cy="4678363"/>
          </a:xfrm>
        </p:spPr>
        <p:txBody>
          <a:bodyPr>
            <a:noAutofit/>
          </a:bodyPr>
          <a:lstStyle/>
          <a:p>
            <a:pPr>
              <a:buFontTx/>
              <a:buChar char="•"/>
            </a:pPr>
            <a:r>
              <a:rPr lang="en-US" sz="2400" dirty="0" smtClean="0"/>
              <a:t>You can ask and answer questions in the </a:t>
            </a:r>
            <a:r>
              <a:rPr lang="en-US" sz="2400" dirty="0" err="1" smtClean="0"/>
              <a:t>GoToMeeting</a:t>
            </a:r>
            <a:r>
              <a:rPr lang="en-US" sz="2400" dirty="0" smtClean="0"/>
              <a:t> control panel’s Chat section anytime during the training session. </a:t>
            </a:r>
            <a:br>
              <a:rPr lang="en-US" sz="2400" dirty="0" smtClean="0"/>
            </a:br>
            <a:endParaRPr lang="en-US" sz="2400" dirty="0" smtClean="0"/>
          </a:p>
          <a:p>
            <a:pPr>
              <a:buFontTx/>
              <a:buChar char="•"/>
            </a:pPr>
            <a:r>
              <a:rPr lang="en-US" sz="2400" dirty="0" smtClean="0"/>
              <a:t>If you have a question or feedback after training, send follow up questions to </a:t>
            </a:r>
            <a:r>
              <a:rPr lang="en-US" sz="2400" b="1" i="1" dirty="0" smtClean="0">
                <a:solidFill>
                  <a:srgbClr val="FF0000"/>
                </a:solidFill>
                <a:hlinkClick r:id="rId4"/>
              </a:rPr>
              <a:t>kphimmas@estee.com</a:t>
            </a:r>
            <a:r>
              <a:rPr lang="en-US" sz="2400" b="1" i="1" dirty="0" smtClean="0">
                <a:solidFill>
                  <a:srgbClr val="FF0000"/>
                </a:solidFill>
              </a:rPr>
              <a:t> </a:t>
            </a:r>
            <a:r>
              <a:rPr lang="en-US" sz="2400" dirty="0" smtClean="0"/>
              <a:t>and we will send all questions and answers from the session within a day.</a:t>
            </a:r>
          </a:p>
        </p:txBody>
      </p:sp>
      <p:sp>
        <p:nvSpPr>
          <p:cNvPr id="4" name="Date Placeholder 3"/>
          <p:cNvSpPr>
            <a:spLocks noGrp="1"/>
          </p:cNvSpPr>
          <p:nvPr>
            <p:ph type="dt" sz="half" idx="2"/>
          </p:nvPr>
        </p:nvSpPr>
        <p:spPr/>
        <p:txBody>
          <a:bodyPr/>
          <a:lstStyle/>
          <a:p>
            <a:fld id="{9352C44E-015E-489F-8174-41D131F35D90}" type="datetime1">
              <a:rPr lang="en-US" smtClean="0"/>
              <a:pPr/>
              <a:t>3/13/2014</a:t>
            </a:fld>
            <a:endParaRPr lang="en-US" dirty="0"/>
          </a:p>
        </p:txBody>
      </p:sp>
      <p:sp>
        <p:nvSpPr>
          <p:cNvPr id="7" name="Oval 6"/>
          <p:cNvSpPr>
            <a:spLocks noChangeArrowheads="1"/>
          </p:cNvSpPr>
          <p:nvPr/>
        </p:nvSpPr>
        <p:spPr bwMode="auto">
          <a:xfrm>
            <a:off x="5791200" y="3429000"/>
            <a:ext cx="3048000" cy="2590800"/>
          </a:xfrm>
          <a:prstGeom prst="ellipse">
            <a:avLst/>
          </a:prstGeom>
          <a:noFill/>
          <a:ln w="38100" algn="ctr">
            <a:solidFill>
              <a:srgbClr val="FF0000"/>
            </a:solidFill>
            <a:round/>
            <a:headEnd/>
            <a:tailEnd/>
          </a:ln>
        </p:spPr>
        <p:txBody>
          <a:bodyPr/>
          <a:lstStyle/>
          <a:p>
            <a:endParaRPr lang="en-US"/>
          </a:p>
        </p:txBody>
      </p:sp>
      <p:sp>
        <p:nvSpPr>
          <p:cNvPr id="8" name="Title 1"/>
          <p:cNvSpPr txBox="1">
            <a:spLocks/>
          </p:cNvSpPr>
          <p:nvPr/>
        </p:nvSpPr>
        <p:spPr>
          <a:xfrm>
            <a:off x="457200" y="457200"/>
            <a:ext cx="8686800" cy="838200"/>
          </a:xfrm>
          <a:prstGeom prst="rect">
            <a:avLst/>
          </a:prstGeom>
        </p:spPr>
        <p:txBody>
          <a:bodyPr vert="horz" lIns="91440" tIns="45720" rIns="91440" bIns="45720" rtlCol="0" anchor="ctr">
            <a:normAutofit/>
          </a:bodyPr>
          <a:lstStyle/>
          <a:p>
            <a:pPr lvl="0">
              <a:spcBef>
                <a:spcPct val="0"/>
              </a:spcBef>
            </a:pPr>
            <a:r>
              <a:rPr lang="en-US" sz="3500" dirty="0" smtClean="0">
                <a:solidFill>
                  <a:schemeClr val="tx2">
                    <a:lumMod val="60000"/>
                    <a:lumOff val="40000"/>
                  </a:schemeClr>
                </a:solidFill>
                <a:latin typeface="Calibri" pitchFamily="34" charset="0"/>
                <a:cs typeface="Arial" pitchFamily="34" charset="0"/>
              </a:rPr>
              <a:t>Particip</a:t>
            </a:r>
            <a:r>
              <a:rPr lang="en-US" sz="3500" dirty="0" smtClean="0">
                <a:solidFill>
                  <a:srgbClr val="618DC3"/>
                </a:solidFill>
                <a:latin typeface="Calibri" pitchFamily="34" charset="0"/>
                <a:cs typeface="Arial" pitchFamily="34" charset="0"/>
              </a:rPr>
              <a:t>ation </a:t>
            </a:r>
            <a:r>
              <a:rPr lang="en-US" sz="3500" dirty="0" smtClean="0">
                <a:solidFill>
                  <a:schemeClr val="tx2">
                    <a:lumMod val="60000"/>
                    <a:lumOff val="40000"/>
                  </a:schemeClr>
                </a:solidFill>
                <a:latin typeface="Calibri" pitchFamily="34" charset="0"/>
                <a:cs typeface="Arial" pitchFamily="34" charset="0"/>
              </a:rPr>
              <a:t>Guidelines</a:t>
            </a:r>
            <a:endParaRPr kumimoji="0" lang="en-US" sz="35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extLst>
      <p:ext uri="{BB962C8B-B14F-4D97-AF65-F5344CB8AC3E}">
        <p14:creationId xmlns="" xmlns:p14="http://schemas.microsoft.com/office/powerpoint/2010/main" val="286328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 0  C 0.069 0  0.125 0.07467  0.125 0.16667  C 0.125 0.25867  0.069 0.33333  0 0.33333  C -0.069 0.33333  -0.125 0.25867  -0.125 0.16667  C -0.125 0.07467  -0.069 0  0 0  Z" pathEditMode="relative" ptsTypes="">
                                      <p:cBhvr>
                                        <p:cTn id="6" dur="1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1.jpg"/>
          <p:cNvPicPr>
            <a:picLocks noChangeAspect="1"/>
          </p:cNvPicPr>
          <p:nvPr/>
        </p:nvPicPr>
        <p:blipFill>
          <a:blip r:embed="rId3" cstate="print"/>
          <a:stretch>
            <a:fillRect/>
          </a:stretch>
        </p:blipFill>
        <p:spPr>
          <a:xfrm>
            <a:off x="447675" y="1057275"/>
            <a:ext cx="8248650" cy="4743450"/>
          </a:xfrm>
          <a:prstGeom prst="rect">
            <a:avLst/>
          </a:prstGeom>
        </p:spPr>
      </p:pic>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
        <p:nvSpPr>
          <p:cNvPr id="8" name="Oval 7"/>
          <p:cNvSpPr/>
          <p:nvPr/>
        </p:nvSpPr>
        <p:spPr>
          <a:xfrm>
            <a:off x="1752600" y="5143500"/>
            <a:ext cx="1066800" cy="3810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457200" y="4572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REVIEW: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extLst>
      <p:ext uri="{BB962C8B-B14F-4D97-AF65-F5344CB8AC3E}">
        <p14:creationId xmlns="" xmlns:p14="http://schemas.microsoft.com/office/powerpoint/2010/main" val="19321116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Untitled-1.jpg"/>
          <p:cNvPicPr>
            <a:picLocks noChangeAspect="1"/>
          </p:cNvPicPr>
          <p:nvPr/>
        </p:nvPicPr>
        <p:blipFill>
          <a:blip r:embed="rId3" cstate="print"/>
          <a:stretch>
            <a:fillRect/>
          </a:stretch>
        </p:blipFill>
        <p:spPr>
          <a:xfrm>
            <a:off x="414337" y="1085850"/>
            <a:ext cx="8315325" cy="4991100"/>
          </a:xfrm>
          <a:prstGeom prst="rect">
            <a:avLst/>
          </a:prstGeom>
        </p:spPr>
      </p:pic>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grpSp>
        <p:nvGrpSpPr>
          <p:cNvPr id="7" name="Group 6"/>
          <p:cNvGrpSpPr>
            <a:grpSpLocks noChangeAspect="1"/>
          </p:cNvGrpSpPr>
          <p:nvPr/>
        </p:nvGrpSpPr>
        <p:grpSpPr>
          <a:xfrm>
            <a:off x="228600" y="1084401"/>
            <a:ext cx="8273761" cy="1125399"/>
            <a:chOff x="-20782" y="762000"/>
            <a:chExt cx="9164782" cy="1246595"/>
          </a:xfrm>
        </p:grpSpPr>
        <p:sp>
          <p:nvSpPr>
            <p:cNvPr id="3" name="Oval 2"/>
            <p:cNvSpPr/>
            <p:nvPr/>
          </p:nvSpPr>
          <p:spPr>
            <a:xfrm>
              <a:off x="5212400" y="1703795"/>
              <a:ext cx="1143000" cy="3048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0782" y="762000"/>
              <a:ext cx="9164782"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itle 1"/>
          <p:cNvSpPr txBox="1">
            <a:spLocks/>
          </p:cNvSpPr>
          <p:nvPr/>
        </p:nvSpPr>
        <p:spPr>
          <a:xfrm>
            <a:off x="457200" y="4572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REVIEW: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extLst>
      <p:ext uri="{BB962C8B-B14F-4D97-AF65-F5344CB8AC3E}">
        <p14:creationId xmlns="" xmlns:p14="http://schemas.microsoft.com/office/powerpoint/2010/main" val="37732073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3" name="Picture 2" descr="workflowtabapprovedraft.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1219678"/>
            <a:ext cx="9144000" cy="3961922"/>
          </a:xfrm>
          <a:prstGeom prst="rect">
            <a:avLst/>
          </a:prstGeom>
        </p:spPr>
      </p:pic>
      <p:sp>
        <p:nvSpPr>
          <p:cNvPr id="9" name="Oval 8"/>
          <p:cNvSpPr/>
          <p:nvPr/>
        </p:nvSpPr>
        <p:spPr>
          <a:xfrm>
            <a:off x="5638800" y="4572000"/>
            <a:ext cx="457200" cy="2286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Untitled.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30031" y="4572000"/>
            <a:ext cx="670169" cy="139768"/>
          </a:xfrm>
          <a:prstGeom prst="rect">
            <a:avLst/>
          </a:prstGeom>
        </p:spPr>
      </p:pic>
      <p:sp>
        <p:nvSpPr>
          <p:cNvPr id="11" name="Oval 10"/>
          <p:cNvSpPr/>
          <p:nvPr/>
        </p:nvSpPr>
        <p:spPr>
          <a:xfrm>
            <a:off x="838200" y="4495800"/>
            <a:ext cx="914400" cy="3048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609600" y="3810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APPROVE: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extLst>
      <p:ext uri="{BB962C8B-B14F-4D97-AF65-F5344CB8AC3E}">
        <p14:creationId xmlns="" xmlns:p14="http://schemas.microsoft.com/office/powerpoint/2010/main" val="27567052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3" name="Picture 2" descr="workflowlogapprove.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1232729"/>
            <a:ext cx="9144000" cy="3948871"/>
          </a:xfrm>
          <a:prstGeom prst="rect">
            <a:avLst/>
          </a:prstGeom>
        </p:spPr>
      </p:pic>
      <p:sp>
        <p:nvSpPr>
          <p:cNvPr id="9" name="Oval 8"/>
          <p:cNvSpPr/>
          <p:nvPr/>
        </p:nvSpPr>
        <p:spPr>
          <a:xfrm>
            <a:off x="76200" y="3352800"/>
            <a:ext cx="762000" cy="3810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609600" y="3810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APPROVE: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extLst>
      <p:ext uri="{BB962C8B-B14F-4D97-AF65-F5344CB8AC3E}">
        <p14:creationId xmlns="" xmlns:p14="http://schemas.microsoft.com/office/powerpoint/2010/main" val="29760515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3" name="Picture 2" descr="workflowtabpublishapproved.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1296673"/>
            <a:ext cx="9144000" cy="3961127"/>
          </a:xfrm>
          <a:prstGeom prst="rect">
            <a:avLst/>
          </a:prstGeom>
        </p:spPr>
      </p:pic>
      <p:sp>
        <p:nvSpPr>
          <p:cNvPr id="9" name="Oval 8"/>
          <p:cNvSpPr/>
          <p:nvPr/>
        </p:nvSpPr>
        <p:spPr>
          <a:xfrm>
            <a:off x="6019800" y="4648200"/>
            <a:ext cx="381000" cy="2286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Untitled.jp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82431" y="4660832"/>
            <a:ext cx="670169" cy="139768"/>
          </a:xfrm>
          <a:prstGeom prst="rect">
            <a:avLst/>
          </a:prstGeom>
        </p:spPr>
      </p:pic>
      <p:sp>
        <p:nvSpPr>
          <p:cNvPr id="11" name="Oval 10"/>
          <p:cNvSpPr/>
          <p:nvPr/>
        </p:nvSpPr>
        <p:spPr>
          <a:xfrm>
            <a:off x="990600" y="4572000"/>
            <a:ext cx="914400" cy="3048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609600" y="3810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PUBLISH: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extLst>
      <p:ext uri="{BB962C8B-B14F-4D97-AF65-F5344CB8AC3E}">
        <p14:creationId xmlns="" xmlns:p14="http://schemas.microsoft.com/office/powerpoint/2010/main" val="15943461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3" name="Picture 2" descr="workflowlogpublished.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5400" y="1233380"/>
            <a:ext cx="9144000" cy="3948220"/>
          </a:xfrm>
          <a:prstGeom prst="rect">
            <a:avLst/>
          </a:prstGeom>
        </p:spPr>
      </p:pic>
      <p:sp>
        <p:nvSpPr>
          <p:cNvPr id="10" name="Oval 9"/>
          <p:cNvSpPr/>
          <p:nvPr/>
        </p:nvSpPr>
        <p:spPr>
          <a:xfrm>
            <a:off x="76200" y="3352800"/>
            <a:ext cx="762000" cy="3810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609600" y="381000"/>
            <a:ext cx="8534400" cy="838200"/>
          </a:xfrm>
          <a:prstGeom prst="rect">
            <a:avLst/>
          </a:prstGeom>
        </p:spPr>
        <p:txBody>
          <a:bodyPr vert="horz" lIns="91440" tIns="45720" rIns="91440" bIns="45720" rtlCol="0" anchor="ctr">
            <a:normAutofit/>
          </a:bodyPr>
          <a:lstStyle/>
          <a:p>
            <a:pPr lvl="0">
              <a:spcBef>
                <a:spcPct val="0"/>
              </a:spcBef>
            </a:pPr>
            <a:r>
              <a:rPr lang="en-US" sz="3600" dirty="0" smtClean="0">
                <a:solidFill>
                  <a:schemeClr val="tx2">
                    <a:lumMod val="60000"/>
                    <a:lumOff val="40000"/>
                  </a:schemeClr>
                </a:solidFill>
                <a:latin typeface="Calibri" pitchFamily="34" charset="0"/>
                <a:ea typeface="+mj-ea"/>
                <a:cs typeface="Arial" pitchFamily="34" charset="0"/>
              </a:rPr>
              <a:t>PUBLISH: Homepage slideshow content</a:t>
            </a:r>
            <a:endParaRPr kumimoji="0" lang="en-US" sz="36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spTree>
    <p:extLst>
      <p:ext uri="{BB962C8B-B14F-4D97-AF65-F5344CB8AC3E}">
        <p14:creationId xmlns="" xmlns:p14="http://schemas.microsoft.com/office/powerpoint/2010/main" val="1332013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7620000" cy="838200"/>
          </a:xfrm>
        </p:spPr>
        <p:txBody>
          <a:bodyPr>
            <a:normAutofit/>
          </a:bodyPr>
          <a:lstStyle/>
          <a:p>
            <a:pPr lvl="0"/>
            <a:r>
              <a:rPr lang="en-US" sz="3600" dirty="0" err="1" smtClean="0">
                <a:solidFill>
                  <a:schemeClr val="tx2">
                    <a:lumMod val="60000"/>
                    <a:lumOff val="40000"/>
                  </a:schemeClr>
                </a:solidFill>
              </a:rPr>
              <a:t>Drupal</a:t>
            </a:r>
            <a:r>
              <a:rPr lang="en-US" sz="3600" dirty="0" smtClean="0">
                <a:solidFill>
                  <a:schemeClr val="tx2">
                    <a:lumMod val="60000"/>
                    <a:lumOff val="40000"/>
                  </a:schemeClr>
                </a:solidFill>
              </a:rPr>
              <a:t> CONTENT Workflow</a:t>
            </a:r>
            <a:endParaRPr lang="en-US" sz="3600" dirty="0">
              <a:solidFill>
                <a:schemeClr val="tx2">
                  <a:lumMod val="60000"/>
                  <a:lumOff val="40000"/>
                </a:schemeClr>
              </a:solidFill>
            </a:endParaRPr>
          </a:p>
        </p:txBody>
      </p:sp>
      <p:sp>
        <p:nvSpPr>
          <p:cNvPr id="8" name="Date Placeholder 6"/>
          <p:cNvSpPr>
            <a:spLocks noGrp="1"/>
          </p:cNvSpPr>
          <p:nvPr>
            <p:ph type="dt" sz="half" idx="2"/>
          </p:nvPr>
        </p:nvSpPr>
        <p:spPr/>
        <p:txBody>
          <a:bodyPr/>
          <a:lstStyle/>
          <a:p>
            <a:fld id="{D4D11E57-8A98-4029-80F7-734E35513485}" type="datetime1">
              <a:rPr lang="en-US" smtClean="0"/>
              <a:pPr/>
              <a:t>3/13/2014</a:t>
            </a:fld>
            <a:endParaRPr lang="en-US" dirty="0"/>
          </a:p>
        </p:txBody>
      </p:sp>
      <p:sp>
        <p:nvSpPr>
          <p:cNvPr id="5" name="TextBox 4"/>
          <p:cNvSpPr txBox="1"/>
          <p:nvPr/>
        </p:nvSpPr>
        <p:spPr>
          <a:xfrm>
            <a:off x="4114800" y="4668128"/>
            <a:ext cx="3733800" cy="861774"/>
          </a:xfrm>
          <a:prstGeom prst="rect">
            <a:avLst/>
          </a:prstGeom>
          <a:noFill/>
        </p:spPr>
        <p:txBody>
          <a:bodyPr wrap="square" rtlCol="0">
            <a:spAutoFit/>
          </a:bodyPr>
          <a:lstStyle/>
          <a:p>
            <a:pPr algn="ctr"/>
            <a:r>
              <a:rPr lang="en-US" b="1" dirty="0" smtClean="0">
                <a:solidFill>
                  <a:schemeClr val="tx1">
                    <a:lumMod val="50000"/>
                    <a:lumOff val="50000"/>
                  </a:schemeClr>
                </a:solidFill>
                <a:latin typeface="Calibri" pitchFamily="34" charset="0"/>
                <a:cs typeface="Arial" pitchFamily="34" charset="0"/>
              </a:rPr>
              <a:t>UN-PUBLISH</a:t>
            </a:r>
            <a:r>
              <a:rPr lang="en-US" dirty="0" smtClean="0">
                <a:solidFill>
                  <a:schemeClr val="tx1">
                    <a:lumMod val="50000"/>
                    <a:lumOff val="50000"/>
                  </a:schemeClr>
                </a:solidFill>
                <a:latin typeface="Calibri" pitchFamily="34" charset="0"/>
                <a:cs typeface="Arial" pitchFamily="34" charset="0"/>
              </a:rPr>
              <a:t> </a:t>
            </a:r>
          </a:p>
          <a:p>
            <a:pPr algn="ctr"/>
            <a:r>
              <a:rPr lang="en-US" sz="1600" dirty="0" smtClean="0">
                <a:latin typeface="Calibri" pitchFamily="34" charset="0"/>
              </a:rPr>
              <a:t>Removes the page from the LIVE site</a:t>
            </a:r>
          </a:p>
          <a:p>
            <a:pPr algn="ctr"/>
            <a:r>
              <a:rPr lang="en-US" sz="1600" dirty="0" smtClean="0">
                <a:latin typeface="Calibri" pitchFamily="34" charset="0"/>
              </a:rPr>
              <a:t>Version still exists as a revision</a:t>
            </a:r>
            <a:endParaRPr lang="en-US" sz="1600" dirty="0">
              <a:latin typeface="Calibri" pitchFamily="34" charset="0"/>
            </a:endParaRPr>
          </a:p>
        </p:txBody>
      </p:sp>
      <p:grpSp>
        <p:nvGrpSpPr>
          <p:cNvPr id="2" name="Group 11"/>
          <p:cNvGrpSpPr/>
          <p:nvPr/>
        </p:nvGrpSpPr>
        <p:grpSpPr>
          <a:xfrm>
            <a:off x="514212" y="1904999"/>
            <a:ext cx="1695587" cy="1657955"/>
            <a:chOff x="625052" y="1500300"/>
            <a:chExt cx="1291876" cy="1242900"/>
          </a:xfrm>
        </p:grpSpPr>
        <p:sp>
          <p:nvSpPr>
            <p:cNvPr id="10" name="Rectangle 9"/>
            <p:cNvSpPr/>
            <p:nvPr/>
          </p:nvSpPr>
          <p:spPr>
            <a:xfrm>
              <a:off x="671945" y="1828800"/>
              <a:ext cx="1125416" cy="914400"/>
            </a:xfrm>
            <a:prstGeom prst="rect">
              <a:avLst/>
            </a:prstGeom>
            <a:solidFill>
              <a:srgbClr val="FFFF00">
                <a:alpha val="25000"/>
              </a:srgbClr>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25052" y="1500300"/>
              <a:ext cx="1291876" cy="253800"/>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DRAFT REVISION</a:t>
              </a:r>
              <a:endParaRPr lang="en-US" sz="1600" dirty="0" smtClean="0">
                <a:solidFill>
                  <a:schemeClr val="tx1">
                    <a:lumMod val="50000"/>
                    <a:lumOff val="50000"/>
                  </a:schemeClr>
                </a:solidFill>
                <a:latin typeface="Calibri" pitchFamily="34" charset="0"/>
                <a:cs typeface="Arial" pitchFamily="34" charset="0"/>
              </a:endParaRPr>
            </a:p>
          </p:txBody>
        </p:sp>
      </p:grpSp>
      <p:grpSp>
        <p:nvGrpSpPr>
          <p:cNvPr id="3" name="Group 12"/>
          <p:cNvGrpSpPr/>
          <p:nvPr/>
        </p:nvGrpSpPr>
        <p:grpSpPr>
          <a:xfrm>
            <a:off x="2195410" y="1890412"/>
            <a:ext cx="1600200" cy="1672541"/>
            <a:chOff x="625053" y="1489365"/>
            <a:chExt cx="1219200" cy="1253835"/>
          </a:xfrm>
        </p:grpSpPr>
        <p:sp>
          <p:nvSpPr>
            <p:cNvPr id="14" name="Rectangle 13"/>
            <p:cNvSpPr/>
            <p:nvPr/>
          </p:nvSpPr>
          <p:spPr>
            <a:xfrm>
              <a:off x="671945" y="1828800"/>
              <a:ext cx="1125416" cy="914400"/>
            </a:xfrm>
            <a:prstGeom prst="rect">
              <a:avLst/>
            </a:prstGeom>
            <a:solidFill>
              <a:srgbClr val="FFFF00">
                <a:alpha val="25000"/>
              </a:srgbClr>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25053" y="1489365"/>
              <a:ext cx="1219200" cy="253800"/>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EDIT</a:t>
              </a:r>
              <a:endParaRPr lang="en-US" sz="1600" dirty="0" smtClean="0">
                <a:solidFill>
                  <a:schemeClr val="tx1">
                    <a:lumMod val="50000"/>
                    <a:lumOff val="50000"/>
                  </a:schemeClr>
                </a:solidFill>
                <a:latin typeface="Calibri" pitchFamily="34" charset="0"/>
                <a:cs typeface="Arial" pitchFamily="34" charset="0"/>
              </a:endParaRPr>
            </a:p>
          </p:txBody>
        </p:sp>
      </p:grpSp>
      <p:grpSp>
        <p:nvGrpSpPr>
          <p:cNvPr id="6" name="Group 15"/>
          <p:cNvGrpSpPr/>
          <p:nvPr/>
        </p:nvGrpSpPr>
        <p:grpSpPr>
          <a:xfrm>
            <a:off x="3876607" y="1890412"/>
            <a:ext cx="1600200" cy="1672541"/>
            <a:chOff x="625053" y="1489365"/>
            <a:chExt cx="1219200" cy="1253835"/>
          </a:xfrm>
        </p:grpSpPr>
        <p:sp>
          <p:nvSpPr>
            <p:cNvPr id="17" name="Rectangle 16"/>
            <p:cNvSpPr/>
            <p:nvPr/>
          </p:nvSpPr>
          <p:spPr>
            <a:xfrm>
              <a:off x="671945" y="1828800"/>
              <a:ext cx="1125416" cy="914400"/>
            </a:xfrm>
            <a:prstGeom prst="rect">
              <a:avLst/>
            </a:prstGeom>
            <a:solidFill>
              <a:srgbClr val="FFFF00"/>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25053" y="1489365"/>
              <a:ext cx="1219200" cy="253800"/>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REVIEW</a:t>
              </a:r>
              <a:endParaRPr lang="en-US" sz="1600" dirty="0" smtClean="0">
                <a:solidFill>
                  <a:schemeClr val="tx1">
                    <a:lumMod val="50000"/>
                    <a:lumOff val="50000"/>
                  </a:schemeClr>
                </a:solidFill>
                <a:latin typeface="Calibri" pitchFamily="34" charset="0"/>
                <a:cs typeface="Arial" pitchFamily="34" charset="0"/>
              </a:endParaRPr>
            </a:p>
          </p:txBody>
        </p:sp>
      </p:grpSp>
      <p:sp>
        <p:nvSpPr>
          <p:cNvPr id="19" name="Flowchart: Multidocument 18"/>
          <p:cNvSpPr/>
          <p:nvPr/>
        </p:nvSpPr>
        <p:spPr>
          <a:xfrm>
            <a:off x="533400" y="4114800"/>
            <a:ext cx="1524000" cy="1371600"/>
          </a:xfrm>
          <a:prstGeom prst="flowChartMultidocument">
            <a:avLst/>
          </a:prstGeom>
          <a:solidFill>
            <a:srgbClr val="FFFF00">
              <a:alpha val="25000"/>
            </a:srgbClr>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8"/>
          <p:cNvGrpSpPr/>
          <p:nvPr/>
        </p:nvGrpSpPr>
        <p:grpSpPr>
          <a:xfrm>
            <a:off x="5557804" y="1890412"/>
            <a:ext cx="1600200" cy="1681778"/>
            <a:chOff x="4953000" y="1163775"/>
            <a:chExt cx="1219200" cy="1260760"/>
          </a:xfrm>
        </p:grpSpPr>
        <p:sp>
          <p:nvSpPr>
            <p:cNvPr id="21" name="Flowchart: Alternate Process 20"/>
            <p:cNvSpPr/>
            <p:nvPr/>
          </p:nvSpPr>
          <p:spPr>
            <a:xfrm>
              <a:off x="4991100" y="1510135"/>
              <a:ext cx="1143000" cy="914400"/>
            </a:xfrm>
            <a:prstGeom prst="flowChartAlternateProcess">
              <a:avLst/>
            </a:prstGeom>
            <a:solidFill>
              <a:srgbClr val="FFC000"/>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953000" y="1163775"/>
              <a:ext cx="1219200" cy="338554"/>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APPROVE</a:t>
              </a:r>
              <a:endParaRPr lang="en-US" sz="1600" dirty="0" smtClean="0">
                <a:solidFill>
                  <a:schemeClr val="tx1">
                    <a:lumMod val="50000"/>
                    <a:lumOff val="50000"/>
                  </a:schemeClr>
                </a:solidFill>
                <a:latin typeface="Calibri" pitchFamily="34" charset="0"/>
                <a:cs typeface="Arial" pitchFamily="34" charset="0"/>
              </a:endParaRPr>
            </a:p>
          </p:txBody>
        </p:sp>
      </p:grpSp>
      <p:grpSp>
        <p:nvGrpSpPr>
          <p:cNvPr id="9" name="Group 29"/>
          <p:cNvGrpSpPr/>
          <p:nvPr/>
        </p:nvGrpSpPr>
        <p:grpSpPr>
          <a:xfrm>
            <a:off x="7239000" y="1890412"/>
            <a:ext cx="1600200" cy="1614788"/>
            <a:chOff x="6400800" y="1198410"/>
            <a:chExt cx="1219200" cy="1210540"/>
          </a:xfrm>
        </p:grpSpPr>
        <p:sp>
          <p:nvSpPr>
            <p:cNvPr id="23" name="Flowchart: Document 22"/>
            <p:cNvSpPr/>
            <p:nvPr/>
          </p:nvSpPr>
          <p:spPr>
            <a:xfrm>
              <a:off x="6438900" y="1551700"/>
              <a:ext cx="1143000" cy="857250"/>
            </a:xfrm>
            <a:prstGeom prst="flowChartDocument">
              <a:avLst/>
            </a:prstGeom>
            <a:solidFill>
              <a:srgbClr val="92D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400800" y="1198410"/>
              <a:ext cx="1219200" cy="338554"/>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PUBLISH</a:t>
              </a:r>
              <a:endParaRPr lang="en-US" sz="1600" dirty="0" smtClean="0">
                <a:solidFill>
                  <a:schemeClr val="tx1">
                    <a:lumMod val="50000"/>
                    <a:lumOff val="50000"/>
                  </a:schemeClr>
                </a:solidFill>
                <a:latin typeface="Calibri" pitchFamily="34" charset="0"/>
                <a:cs typeface="Arial" pitchFamily="34" charset="0"/>
              </a:endParaRPr>
            </a:p>
          </p:txBody>
        </p:sp>
      </p:grpSp>
      <p:cxnSp>
        <p:nvCxnSpPr>
          <p:cNvPr id="31" name="Straight Arrow Connector 30"/>
          <p:cNvCxnSpPr/>
          <p:nvPr/>
        </p:nvCxnSpPr>
        <p:spPr>
          <a:xfrm>
            <a:off x="2052868" y="2951872"/>
            <a:ext cx="204088" cy="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2" name="Shape 41"/>
          <p:cNvCxnSpPr>
            <a:stCxn id="23" idx="2"/>
          </p:cNvCxnSpPr>
          <p:nvPr/>
        </p:nvCxnSpPr>
        <p:spPr>
          <a:xfrm rot="5400000">
            <a:off x="4477050" y="1086151"/>
            <a:ext cx="1218601" cy="5905500"/>
          </a:xfrm>
          <a:prstGeom prst="bent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09600" y="5562600"/>
            <a:ext cx="1219200" cy="338554"/>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VERSIONS</a:t>
            </a:r>
            <a:endParaRPr lang="en-US" sz="1600" dirty="0" smtClean="0">
              <a:solidFill>
                <a:schemeClr val="tx1">
                  <a:lumMod val="50000"/>
                  <a:lumOff val="50000"/>
                </a:schemeClr>
              </a:solidFill>
              <a:latin typeface="Calibri" pitchFamily="34" charset="0"/>
              <a:cs typeface="Arial" pitchFamily="34" charset="0"/>
            </a:endParaRPr>
          </a:p>
        </p:txBody>
      </p:sp>
      <p:cxnSp>
        <p:nvCxnSpPr>
          <p:cNvPr id="46" name="Straight Arrow Connector 45"/>
          <p:cNvCxnSpPr/>
          <p:nvPr/>
        </p:nvCxnSpPr>
        <p:spPr>
          <a:xfrm>
            <a:off x="3733800" y="2951872"/>
            <a:ext cx="204088" cy="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410200" y="2951872"/>
            <a:ext cx="204088" cy="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086600" y="2951872"/>
            <a:ext cx="204088"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242512" y="2599009"/>
            <a:ext cx="1608408" cy="523220"/>
          </a:xfrm>
          <a:prstGeom prst="rect">
            <a:avLst/>
          </a:prstGeom>
          <a:noFill/>
        </p:spPr>
        <p:txBody>
          <a:bodyPr wrap="square" rtlCol="0">
            <a:spAutoFit/>
          </a:bodyPr>
          <a:lstStyle/>
          <a:p>
            <a:pPr algn="ctr"/>
            <a:r>
              <a:rPr lang="en-US" sz="1400" b="1" dirty="0" smtClean="0">
                <a:solidFill>
                  <a:schemeClr val="bg1"/>
                </a:solidFill>
                <a:latin typeface="Calibri" pitchFamily="34" charset="0"/>
              </a:rPr>
              <a:t>LIVE  in 10 min</a:t>
            </a:r>
          </a:p>
          <a:p>
            <a:pPr algn="ctr"/>
            <a:r>
              <a:rPr lang="en-US" sz="1400" b="1" dirty="0" smtClean="0">
                <a:solidFill>
                  <a:schemeClr val="bg1"/>
                </a:solidFill>
                <a:latin typeface="Calibri" pitchFamily="34" charset="0"/>
              </a:rPr>
              <a:t>ALL ENV  in 1 hr</a:t>
            </a:r>
          </a:p>
        </p:txBody>
      </p:sp>
      <p:cxnSp>
        <p:nvCxnSpPr>
          <p:cNvPr id="52" name="Straight Arrow Connector 51"/>
          <p:cNvCxnSpPr/>
          <p:nvPr/>
        </p:nvCxnSpPr>
        <p:spPr>
          <a:xfrm flipV="1">
            <a:off x="1351994" y="3581400"/>
            <a:ext cx="1" cy="533399"/>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838200"/>
          </a:xfrm>
        </p:spPr>
        <p:txBody>
          <a:bodyPr>
            <a:normAutofit/>
          </a:bodyPr>
          <a:lstStyle/>
          <a:p>
            <a:r>
              <a:rPr lang="en-US" sz="3600" dirty="0" smtClean="0">
                <a:solidFill>
                  <a:schemeClr val="tx2">
                    <a:lumMod val="60000"/>
                    <a:lumOff val="40000"/>
                  </a:schemeClr>
                </a:solidFill>
              </a:rPr>
              <a:t>Creating New Content</a:t>
            </a:r>
            <a:endParaRPr lang="en-US" sz="3600" dirty="0">
              <a:solidFill>
                <a:schemeClr val="tx2">
                  <a:lumMod val="60000"/>
                  <a:lumOff val="40000"/>
                </a:schemeClr>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3" name="Picture 2" descr="Screen Shot 2013-09-09 at 11.03.55 AM.png"/>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0" y="783711"/>
            <a:ext cx="9144000" cy="5312289"/>
          </a:xfrm>
          <a:prstGeom prst="rect">
            <a:avLst/>
          </a:prstGeom>
        </p:spPr>
      </p:pic>
      <p:sp>
        <p:nvSpPr>
          <p:cNvPr id="6" name="Oval 5"/>
          <p:cNvSpPr/>
          <p:nvPr/>
        </p:nvSpPr>
        <p:spPr>
          <a:xfrm>
            <a:off x="533400" y="1143000"/>
            <a:ext cx="685800" cy="304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7919724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620000" cy="838200"/>
          </a:xfrm>
        </p:spPr>
        <p:txBody>
          <a:bodyPr>
            <a:normAutofit/>
          </a:bodyPr>
          <a:lstStyle/>
          <a:p>
            <a:r>
              <a:rPr lang="en-US" sz="3600" dirty="0" smtClean="0">
                <a:solidFill>
                  <a:schemeClr val="tx2">
                    <a:lumMod val="60000"/>
                    <a:lumOff val="40000"/>
                  </a:schemeClr>
                </a:solidFill>
              </a:rPr>
              <a:t>Creating New Content</a:t>
            </a:r>
            <a:endParaRPr lang="en-US" sz="3600" dirty="0">
              <a:solidFill>
                <a:schemeClr val="tx2">
                  <a:lumMod val="60000"/>
                  <a:lumOff val="40000"/>
                </a:schemeClr>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5" name="Picture 4" descr="Screen Shot 2013-09-09 at 11.04.51 AM.png"/>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0" y="726574"/>
            <a:ext cx="9144000" cy="5293226"/>
          </a:xfrm>
          <a:prstGeom prst="rect">
            <a:avLst/>
          </a:prstGeom>
        </p:spPr>
      </p:pic>
    </p:spTree>
    <p:extLst>
      <p:ext uri="{BB962C8B-B14F-4D97-AF65-F5344CB8AC3E}">
        <p14:creationId xmlns:p14="http://schemas.microsoft.com/office/powerpoint/2010/main" xmlns="" val="1960184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620000" cy="838200"/>
          </a:xfrm>
        </p:spPr>
        <p:txBody>
          <a:bodyPr>
            <a:normAutofit/>
          </a:bodyPr>
          <a:lstStyle/>
          <a:p>
            <a:r>
              <a:rPr lang="en-US" sz="3600" dirty="0" smtClean="0">
                <a:solidFill>
                  <a:schemeClr val="tx2">
                    <a:lumMod val="60000"/>
                    <a:lumOff val="40000"/>
                  </a:schemeClr>
                </a:solidFill>
              </a:rPr>
              <a:t>Creating New Content</a:t>
            </a:r>
            <a:endParaRPr lang="en-US" sz="3600" dirty="0">
              <a:solidFill>
                <a:schemeClr val="tx2">
                  <a:lumMod val="60000"/>
                  <a:lumOff val="40000"/>
                </a:schemeClr>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6" name="Picture 5" descr="Screen Shot 2013-09-10 at 4.16.12 PM.png"/>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0" y="694802"/>
            <a:ext cx="9144000" cy="5324998"/>
          </a:xfrm>
          <a:prstGeom prst="rect">
            <a:avLst/>
          </a:prstGeom>
        </p:spPr>
      </p:pic>
    </p:spTree>
    <p:extLst>
      <p:ext uri="{BB962C8B-B14F-4D97-AF65-F5344CB8AC3E}">
        <p14:creationId xmlns:p14="http://schemas.microsoft.com/office/powerpoint/2010/main" xmlns="" val="40552653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5" name="Title 1"/>
          <p:cNvSpPr txBox="1">
            <a:spLocks/>
          </p:cNvSpPr>
          <p:nvPr/>
        </p:nvSpPr>
        <p:spPr>
          <a:xfrm>
            <a:off x="457200" y="457200"/>
            <a:ext cx="8686800" cy="838200"/>
          </a:xfrm>
          <a:prstGeom prst="rect">
            <a:avLst/>
          </a:prstGeom>
        </p:spPr>
        <p:txBody>
          <a:bodyPr vert="horz" lIns="91440" tIns="45720" rIns="91440" bIns="45720" rtlCol="0" anchor="ctr">
            <a:normAutofit/>
          </a:bodyPr>
          <a:lstStyle/>
          <a:p>
            <a:pPr lvl="0">
              <a:spcBef>
                <a:spcPct val="0"/>
              </a:spcBef>
            </a:pPr>
            <a:r>
              <a:rPr lang="en-US" sz="3500" noProof="0" dirty="0" smtClean="0">
                <a:solidFill>
                  <a:schemeClr val="tx2">
                    <a:lumMod val="60000"/>
                    <a:lumOff val="40000"/>
                  </a:schemeClr>
                </a:solidFill>
                <a:latin typeface="Calibri" pitchFamily="34" charset="0"/>
                <a:cs typeface="Arial" pitchFamily="34" charset="0"/>
              </a:rPr>
              <a:t>Training Objectives</a:t>
            </a:r>
            <a:endParaRPr kumimoji="0" lang="en-US" sz="3500" b="0" i="0" u="none" strike="noStrike" kern="1200" cap="none" spc="0" normalizeH="0" baseline="0" noProof="0" dirty="0">
              <a:ln>
                <a:noFill/>
              </a:ln>
              <a:solidFill>
                <a:schemeClr val="tx2">
                  <a:lumMod val="60000"/>
                  <a:lumOff val="40000"/>
                </a:schemeClr>
              </a:solidFill>
              <a:effectLst/>
              <a:uLnTx/>
              <a:uFillTx/>
              <a:latin typeface="Calibri" pitchFamily="34" charset="0"/>
              <a:ea typeface="+mj-ea"/>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3355298258"/>
              </p:ext>
            </p:extLst>
          </p:nvPr>
        </p:nvGraphicFramePr>
        <p:xfrm>
          <a:off x="609600" y="1215610"/>
          <a:ext cx="2613660" cy="3577910"/>
        </p:xfrm>
        <a:graphic>
          <a:graphicData uri="http://schemas.openxmlformats.org/drawingml/2006/table">
            <a:tbl>
              <a:tblPr/>
              <a:tblGrid>
                <a:gridCol w="2613660"/>
              </a:tblGrid>
              <a:tr h="293050">
                <a:tc>
                  <a:txBody>
                    <a:bodyPr/>
                    <a:lstStyle/>
                    <a:p>
                      <a:pPr marL="0" algn="l" defTabSz="914400" rtl="0" eaLnBrk="1" fontAlgn="b" latinLnBrk="0" hangingPunct="1"/>
                      <a:r>
                        <a:rPr lang="en-US" sz="2400" b="0" i="0" u="none" strike="noStrike" kern="1200" dirty="0" smtClean="0">
                          <a:solidFill>
                            <a:srgbClr val="000000"/>
                          </a:solidFill>
                          <a:latin typeface="Calibri"/>
                          <a:ea typeface="+mn-ea"/>
                          <a:cs typeface="+mn-cs"/>
                        </a:rPr>
                        <a:t>Concepts</a:t>
                      </a:r>
                      <a:endParaRPr lang="en-US" sz="2400" b="0" i="0" u="none" strike="noStrike" kern="1200" dirty="0">
                        <a:solidFill>
                          <a:srgbClr val="000000"/>
                        </a:solidFill>
                        <a:latin typeface="Calibri"/>
                        <a:ea typeface="+mn-ea"/>
                        <a:cs typeface="+mn-cs"/>
                      </a:endParaRPr>
                    </a:p>
                  </a:txBody>
                  <a:tcPr marL="15240" marR="15240" marT="15240" marB="0" anchor="b">
                    <a:lnL>
                      <a:noFill/>
                    </a:lnL>
                    <a:lnR>
                      <a:noFill/>
                    </a:lnR>
                    <a:lnT>
                      <a:noFill/>
                    </a:lnT>
                    <a:lnB w="6350" cap="flat" cmpd="sng" algn="ctr">
                      <a:solidFill>
                        <a:srgbClr val="000000"/>
                      </a:solidFill>
                      <a:prstDash val="solid"/>
                      <a:round/>
                      <a:headEnd type="none" w="med" len="med"/>
                      <a:tailEnd type="none" w="med" len="med"/>
                    </a:lnB>
                  </a:tcPr>
                </a:tc>
              </a:tr>
              <a:tr h="3196910">
                <a:tc>
                  <a:txBody>
                    <a:bodyPr/>
                    <a:lstStyle/>
                    <a:p>
                      <a:pPr marL="290513" marR="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Evolution of the platform </a:t>
                      </a:r>
                    </a:p>
                    <a:p>
                      <a:pPr marL="58738" marR="0" indent="0" algn="l" defTabSz="914400" rtl="0" eaLnBrk="1" fontAlgn="t" latinLnBrk="0" hangingPunct="1">
                        <a:lnSpc>
                          <a:spcPct val="100000"/>
                        </a:lnSpc>
                        <a:spcBef>
                          <a:spcPts val="0"/>
                        </a:spcBef>
                        <a:spcAft>
                          <a:spcPts val="0"/>
                        </a:spcAft>
                        <a:buClrTx/>
                        <a:buSzTx/>
                        <a:buFont typeface="Arial" pitchFamily="34" charset="0"/>
                        <a:buNone/>
                        <a:tabLst/>
                        <a:defRPr/>
                      </a:pPr>
                      <a:endParaRPr lang="en-US" sz="1400" kern="1200" baseline="0" dirty="0" smtClean="0">
                        <a:solidFill>
                          <a:schemeClr val="tx1"/>
                        </a:solidFill>
                        <a:latin typeface="Calibri" pitchFamily="34" charset="0"/>
                        <a:ea typeface="+mn-ea"/>
                        <a:cs typeface="+mn-cs"/>
                      </a:endParaRPr>
                    </a:p>
                    <a:p>
                      <a:pPr marL="290513" marR="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rgbClr val="FF0000"/>
                          </a:solidFill>
                          <a:latin typeface="Calibri" pitchFamily="34" charset="0"/>
                          <a:ea typeface="+mn-ea"/>
                          <a:cs typeface="+mn-cs"/>
                        </a:rPr>
                        <a:t>Anatomy of a page</a:t>
                      </a:r>
                      <a:r>
                        <a:rPr lang="en-US" sz="1400" kern="1200" baseline="0" dirty="0" smtClean="0">
                          <a:solidFill>
                            <a:schemeClr val="tx1"/>
                          </a:solidFill>
                          <a:latin typeface="Calibri" pitchFamily="34" charset="0"/>
                          <a:ea typeface="+mn-ea"/>
                          <a:cs typeface="+mn-cs"/>
                        </a:rPr>
                        <a:t/>
                      </a:r>
                      <a:br>
                        <a:rPr lang="en-US" sz="1400" kern="1200" baseline="0" dirty="0" smtClean="0">
                          <a:solidFill>
                            <a:schemeClr val="tx1"/>
                          </a:solidFill>
                          <a:latin typeface="Calibri" pitchFamily="34" charset="0"/>
                          <a:ea typeface="+mn-ea"/>
                          <a:cs typeface="+mn-cs"/>
                        </a:rPr>
                      </a:br>
                      <a:r>
                        <a:rPr lang="en-US" sz="1400" kern="1200" baseline="0" dirty="0" smtClean="0">
                          <a:solidFill>
                            <a:schemeClr val="tx1"/>
                          </a:solidFill>
                          <a:latin typeface="Calibri" pitchFamily="34" charset="0"/>
                          <a:ea typeface="+mn-ea"/>
                          <a:cs typeface="+mn-cs"/>
                        </a:rPr>
                        <a:t> </a:t>
                      </a:r>
                    </a:p>
                    <a:p>
                      <a:pPr marL="290513" marR="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Master</a:t>
                      </a:r>
                      <a:br>
                        <a:rPr lang="en-US" sz="1400" kern="1200" baseline="0" dirty="0" smtClean="0">
                          <a:solidFill>
                            <a:schemeClr val="tx1"/>
                          </a:solidFill>
                          <a:latin typeface="Calibri" pitchFamily="34" charset="0"/>
                          <a:ea typeface="+mn-ea"/>
                          <a:cs typeface="+mn-cs"/>
                        </a:rPr>
                      </a:br>
                      <a:endParaRPr lang="en-US" sz="1400" kern="1200" baseline="0" dirty="0" smtClean="0">
                        <a:solidFill>
                          <a:schemeClr val="tx1"/>
                        </a:solidFill>
                        <a:latin typeface="Calibri" pitchFamily="34" charset="0"/>
                        <a:ea typeface="+mn-ea"/>
                        <a:cs typeface="+mn-cs"/>
                      </a:endParaRP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Inheritance</a:t>
                      </a:r>
                      <a:br>
                        <a:rPr lang="en-US" sz="1400" kern="1200" baseline="0" dirty="0" smtClean="0">
                          <a:solidFill>
                            <a:schemeClr val="tx1"/>
                          </a:solidFill>
                          <a:latin typeface="Calibri" pitchFamily="34" charset="0"/>
                          <a:ea typeface="+mn-ea"/>
                          <a:cs typeface="+mn-cs"/>
                        </a:rPr>
                      </a:br>
                      <a:endParaRPr lang="en-US" sz="1400" kern="1200" baseline="0" dirty="0" smtClean="0">
                        <a:solidFill>
                          <a:schemeClr val="tx1"/>
                        </a:solidFill>
                        <a:latin typeface="Calibri" pitchFamily="34" charset="0"/>
                        <a:ea typeface="+mn-ea"/>
                        <a:cs typeface="+mn-cs"/>
                      </a:endParaRP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Subscription</a:t>
                      </a:r>
                    </a:p>
                    <a:p>
                      <a:pPr marL="290513" marR="0" lvl="0" indent="-231775" algn="l" defTabSz="914400" rtl="0" eaLnBrk="1" fontAlgn="t" latinLnBrk="0" hangingPunct="1">
                        <a:lnSpc>
                          <a:spcPct val="100000"/>
                        </a:lnSpc>
                        <a:spcBef>
                          <a:spcPts val="0"/>
                        </a:spcBef>
                        <a:spcAft>
                          <a:spcPts val="0"/>
                        </a:spcAft>
                        <a:buClrTx/>
                        <a:buSzTx/>
                        <a:buFont typeface="Arial" pitchFamily="34" charset="0"/>
                        <a:buNone/>
                        <a:tabLst/>
                        <a:defRPr/>
                      </a:pPr>
                      <a:r>
                        <a:rPr lang="en-US" sz="1400" kern="1200" baseline="0" dirty="0" smtClean="0">
                          <a:solidFill>
                            <a:schemeClr val="tx1"/>
                          </a:solidFill>
                          <a:latin typeface="Calibri" pitchFamily="34" charset="0"/>
                          <a:ea typeface="+mn-ea"/>
                          <a:cs typeface="+mn-cs"/>
                        </a:rPr>
                        <a:t>     (country chooser only)</a:t>
                      </a:r>
                    </a:p>
                    <a:p>
                      <a:pPr marL="290513" marR="0" lvl="0" indent="-231775" algn="l" defTabSz="914400" rtl="0" eaLnBrk="1" fontAlgn="t" latinLnBrk="0" hangingPunct="1">
                        <a:lnSpc>
                          <a:spcPct val="100000"/>
                        </a:lnSpc>
                        <a:spcBef>
                          <a:spcPts val="0"/>
                        </a:spcBef>
                        <a:spcAft>
                          <a:spcPts val="0"/>
                        </a:spcAft>
                        <a:buClrTx/>
                        <a:buSzTx/>
                        <a:buFont typeface="Arial" pitchFamily="34" charset="0"/>
                        <a:buNone/>
                        <a:tabLst/>
                        <a:defRPr/>
                      </a:pPr>
                      <a:endParaRPr lang="en-US" sz="1400" kern="1200" baseline="0" dirty="0" smtClean="0">
                        <a:solidFill>
                          <a:schemeClr val="tx1"/>
                        </a:solidFill>
                        <a:latin typeface="Calibri" pitchFamily="34" charset="0"/>
                        <a:ea typeface="+mn-ea"/>
                        <a:cs typeface="+mn-cs"/>
                      </a:endParaRP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rgbClr val="FF0000"/>
                          </a:solidFill>
                          <a:latin typeface="Calibri" pitchFamily="34" charset="0"/>
                          <a:ea typeface="+mn-ea"/>
                          <a:cs typeface="+mn-cs"/>
                        </a:rPr>
                        <a:t>Localization</a:t>
                      </a:r>
                      <a:r>
                        <a:rPr lang="en-US" sz="1400" kern="1200" baseline="0" dirty="0" smtClean="0">
                          <a:solidFill>
                            <a:schemeClr val="tx1"/>
                          </a:solidFill>
                          <a:latin typeface="Calibri" pitchFamily="34" charset="0"/>
                          <a:ea typeface="+mn-ea"/>
                          <a:cs typeface="+mn-cs"/>
                        </a:rPr>
                        <a:t/>
                      </a:r>
                      <a:br>
                        <a:rPr lang="en-US" sz="1400" kern="1200" baseline="0" dirty="0" smtClean="0">
                          <a:solidFill>
                            <a:schemeClr val="tx1"/>
                          </a:solidFill>
                          <a:latin typeface="Calibri" pitchFamily="34" charset="0"/>
                          <a:ea typeface="+mn-ea"/>
                          <a:cs typeface="+mn-cs"/>
                        </a:rPr>
                      </a:br>
                      <a:endParaRPr lang="en-US" sz="1400" kern="1200" baseline="0" dirty="0" smtClean="0">
                        <a:solidFill>
                          <a:schemeClr val="tx1"/>
                        </a:solidFill>
                        <a:latin typeface="Calibri" pitchFamily="34" charset="0"/>
                        <a:ea typeface="+mn-ea"/>
                        <a:cs typeface="+mn-cs"/>
                      </a:endParaRPr>
                    </a:p>
                    <a:p>
                      <a:endParaRPr lang="en-US" sz="1600" b="1" kern="1200" dirty="0" smtClean="0">
                        <a:solidFill>
                          <a:schemeClr val="tx1"/>
                        </a:solidFill>
                        <a:latin typeface="Calibri" pitchFamily="34" charset="0"/>
                        <a:ea typeface="+mn-ea"/>
                        <a:cs typeface="+mn-cs"/>
                      </a:endParaRPr>
                    </a:p>
                  </a:txBody>
                  <a:tcPr marL="15240" marR="15240" marT="15240" marB="0">
                    <a:lnL>
                      <a:noFill/>
                    </a:lnL>
                    <a:lnR>
                      <a:noFill/>
                    </a:lnR>
                    <a:lnT w="6350" cap="flat" cmpd="sng" algn="ctr">
                      <a:solidFill>
                        <a:srgbClr val="000000"/>
                      </a:solidFill>
                      <a:prstDash val="solid"/>
                      <a:round/>
                      <a:headEnd type="none" w="med" len="med"/>
                      <a:tailEnd type="none" w="med" len="med"/>
                    </a:lnT>
                    <a:lnB>
                      <a:noFill/>
                    </a:lnB>
                  </a:tcP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192002217"/>
              </p:ext>
            </p:extLst>
          </p:nvPr>
        </p:nvGraphicFramePr>
        <p:xfrm>
          <a:off x="6324600" y="1215610"/>
          <a:ext cx="2537460" cy="3572256"/>
        </p:xfrm>
        <a:graphic>
          <a:graphicData uri="http://schemas.openxmlformats.org/drawingml/2006/table">
            <a:tbl>
              <a:tblPr/>
              <a:tblGrid>
                <a:gridCol w="2537460"/>
              </a:tblGrid>
              <a:tr h="314325">
                <a:tc>
                  <a:txBody>
                    <a:bodyPr/>
                    <a:lstStyle/>
                    <a:p>
                      <a:pPr algn="l" fontAlgn="b"/>
                      <a:r>
                        <a:rPr lang="en-US" sz="2400" b="0" i="0" u="none" strike="noStrike" dirty="0" smtClean="0">
                          <a:solidFill>
                            <a:srgbClr val="000000"/>
                          </a:solidFill>
                          <a:latin typeface="Calibri"/>
                        </a:rPr>
                        <a:t>Trouble </a:t>
                      </a:r>
                      <a:r>
                        <a:rPr lang="en-US" sz="2400" b="0" i="0" u="none" strike="noStrike" baseline="0" dirty="0" smtClean="0">
                          <a:solidFill>
                            <a:srgbClr val="000000"/>
                          </a:solidFill>
                          <a:latin typeface="Calibri"/>
                        </a:rPr>
                        <a:t> Shooting</a:t>
                      </a:r>
                      <a:endParaRPr lang="en-US" sz="2400" b="0" i="0" u="none" strike="noStrike" dirty="0">
                        <a:solidFill>
                          <a:srgbClr val="000000"/>
                        </a:solidFill>
                        <a:latin typeface="Calibri"/>
                      </a:endParaRPr>
                    </a:p>
                  </a:txBody>
                  <a:tcPr marL="15240" marR="15240" marT="15240" marB="0" anchor="b">
                    <a:lnL>
                      <a:noFill/>
                    </a:lnL>
                    <a:lnR>
                      <a:noFill/>
                    </a:lnR>
                    <a:lnT>
                      <a:noFill/>
                    </a:lnT>
                    <a:lnB w="6350" cap="flat" cmpd="sng" algn="ctr">
                      <a:solidFill>
                        <a:srgbClr val="000000"/>
                      </a:solidFill>
                      <a:prstDash val="solid"/>
                      <a:round/>
                      <a:headEnd type="none" w="med" len="med"/>
                      <a:tailEnd type="none" w="med" len="med"/>
                    </a:lnB>
                  </a:tcPr>
                </a:tc>
              </a:tr>
              <a:tr h="2200275">
                <a:tc>
                  <a:txBody>
                    <a:bodyPr/>
                    <a:lstStyle/>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Common Issues</a:t>
                      </a:r>
                    </a:p>
                    <a:p>
                      <a:pPr marL="406400" marR="0" lvl="0" indent="-177800"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Not able to login</a:t>
                      </a:r>
                    </a:p>
                    <a:p>
                      <a:pPr marL="406400" marR="0" lvl="0" indent="-177800"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Page is blank</a:t>
                      </a:r>
                    </a:p>
                    <a:p>
                      <a:pPr marL="406400" marR="0" lvl="0" indent="-177800"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Can’t link to an image</a:t>
                      </a:r>
                    </a:p>
                    <a:p>
                      <a:pPr marL="406400" marR="0" lvl="0" indent="-177800"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Recovering a deleted template</a:t>
                      </a:r>
                    </a:p>
                    <a:p>
                      <a:pPr marL="406400" marR="0" lvl="0" indent="-177800"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Recovering a deleted revision</a:t>
                      </a:r>
                    </a:p>
                    <a:p>
                      <a:pPr marL="406400" marR="0" lvl="0" indent="-177800"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Republishing an old version</a:t>
                      </a:r>
                    </a:p>
                    <a:p>
                      <a:pPr marL="406400" marR="0" lvl="0" indent="-177800"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Can’t save changes</a:t>
                      </a:r>
                    </a:p>
                    <a:p>
                      <a:pPr marL="231775" marR="0" lvl="0" indent="-231775" algn="l" defTabSz="914400" rtl="0" eaLnBrk="1" fontAlgn="t" latinLnBrk="0" hangingPunct="1">
                        <a:lnSpc>
                          <a:spcPct val="100000"/>
                        </a:lnSpc>
                        <a:spcBef>
                          <a:spcPct val="20000"/>
                        </a:spcBef>
                        <a:spcAft>
                          <a:spcPts val="0"/>
                        </a:spcAft>
                        <a:buClrTx/>
                        <a:buSzTx/>
                        <a:buFont typeface="Arial" pitchFamily="34" charset="0"/>
                        <a:buChar char="•"/>
                        <a:tabLst/>
                        <a:defRPr/>
                      </a:pPr>
                      <a:endParaRPr lang="en-US" sz="1200" kern="1200" dirty="0" smtClean="0">
                        <a:solidFill>
                          <a:schemeClr val="tx1"/>
                        </a:solidFill>
                        <a:latin typeface="Calibri" pitchFamily="34" charset="0"/>
                        <a:ea typeface="+mn-ea"/>
                        <a:cs typeface="Arial" pitchFamily="34" charset="0"/>
                      </a:endParaRP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rgbClr val="FF0000"/>
                          </a:solidFill>
                          <a:latin typeface="Calibri" pitchFamily="34" charset="0"/>
                          <a:ea typeface="+mn-ea"/>
                          <a:cs typeface="+mn-cs"/>
                        </a:rPr>
                        <a:t>Subject Matter Experts</a:t>
                      </a:r>
                    </a:p>
                    <a:p>
                      <a:pPr marL="290513" marR="0" lvl="0" indent="-231775" algn="l" defTabSz="914400" rtl="0" eaLnBrk="1" fontAlgn="t" latinLnBrk="0" hangingPunct="1">
                        <a:lnSpc>
                          <a:spcPct val="100000"/>
                        </a:lnSpc>
                        <a:spcBef>
                          <a:spcPts val="0"/>
                        </a:spcBef>
                        <a:spcAft>
                          <a:spcPts val="0"/>
                        </a:spcAft>
                        <a:buClrTx/>
                        <a:buSzTx/>
                        <a:buFont typeface="Arial" pitchFamily="34" charset="0"/>
                        <a:buNone/>
                        <a:tabLst/>
                        <a:defRPr/>
                      </a:pPr>
                      <a:endParaRPr lang="en-US" sz="1400" kern="1200" baseline="0" dirty="0" smtClean="0">
                        <a:solidFill>
                          <a:schemeClr val="tx1"/>
                        </a:solidFill>
                        <a:latin typeface="Calibri" pitchFamily="34" charset="0"/>
                        <a:ea typeface="+mn-ea"/>
                        <a:cs typeface="+mn-cs"/>
                      </a:endParaRP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rgbClr val="FF0000"/>
                          </a:solidFill>
                          <a:latin typeface="Calibri" pitchFamily="34" charset="0"/>
                          <a:ea typeface="+mn-ea"/>
                          <a:cs typeface="+mn-cs"/>
                        </a:rPr>
                        <a:t>How to get help</a:t>
                      </a:r>
                      <a:r>
                        <a:rPr lang="en-US" sz="1200" dirty="0" smtClean="0">
                          <a:latin typeface="Calibri" pitchFamily="34" charset="0"/>
                          <a:cs typeface="Arial" pitchFamily="34" charset="0"/>
                        </a:rPr>
                        <a:t/>
                      </a:r>
                      <a:br>
                        <a:rPr lang="en-US" sz="1200" dirty="0" smtClean="0">
                          <a:latin typeface="Calibri" pitchFamily="34" charset="0"/>
                          <a:cs typeface="Arial" pitchFamily="34" charset="0"/>
                        </a:rPr>
                      </a:br>
                      <a:endParaRPr lang="en-US" sz="1200" dirty="0" smtClean="0">
                        <a:latin typeface="Calibri" pitchFamily="34" charset="0"/>
                        <a:cs typeface="Arial" pitchFamily="34" charset="0"/>
                      </a:endParaRPr>
                    </a:p>
                  </a:txBody>
                  <a:tcPr marL="15240" marR="15240" marT="15240" marB="0">
                    <a:lnL>
                      <a:noFill/>
                    </a:lnL>
                    <a:lnR>
                      <a:noFill/>
                    </a:lnR>
                    <a:lnT w="6350" cap="flat" cmpd="sng" algn="ctr">
                      <a:solidFill>
                        <a:srgbClr val="000000"/>
                      </a:solidFill>
                      <a:prstDash val="solid"/>
                      <a:round/>
                      <a:headEnd type="none" w="med" len="med"/>
                      <a:tailEnd type="none" w="med" len="med"/>
                    </a:lnT>
                    <a:lnB>
                      <a:noFill/>
                    </a:lnB>
                  </a:tcPr>
                </a:tc>
              </a:tr>
            </a:tbl>
          </a:graphicData>
        </a:graphic>
      </p:graphicFrame>
      <p:graphicFrame>
        <p:nvGraphicFramePr>
          <p:cNvPr id="11" name="Table 10"/>
          <p:cNvGraphicFramePr>
            <a:graphicFrameLocks noGrp="1"/>
          </p:cNvGraphicFramePr>
          <p:nvPr>
            <p:extLst>
              <p:ext uri="{D42A27DB-BD31-4B8C-83A1-F6EECF244321}">
                <p14:modId xmlns="" xmlns:p14="http://schemas.microsoft.com/office/powerpoint/2010/main" val="2969896372"/>
              </p:ext>
            </p:extLst>
          </p:nvPr>
        </p:nvGraphicFramePr>
        <p:xfrm>
          <a:off x="3505200" y="1215610"/>
          <a:ext cx="2613660" cy="4907280"/>
        </p:xfrm>
        <a:graphic>
          <a:graphicData uri="http://schemas.openxmlformats.org/drawingml/2006/table">
            <a:tbl>
              <a:tblPr/>
              <a:tblGrid>
                <a:gridCol w="2613660"/>
              </a:tblGrid>
              <a:tr h="293050">
                <a:tc>
                  <a:txBody>
                    <a:bodyPr/>
                    <a:lstStyle/>
                    <a:p>
                      <a:pPr marL="0" algn="l" defTabSz="914400" rtl="0" eaLnBrk="1" fontAlgn="b" latinLnBrk="0" hangingPunct="1"/>
                      <a:r>
                        <a:rPr lang="en-US" sz="2400" b="0" i="0" u="none" strike="noStrike" kern="1200" dirty="0" smtClean="0">
                          <a:solidFill>
                            <a:srgbClr val="000000"/>
                          </a:solidFill>
                          <a:latin typeface="Calibri"/>
                          <a:ea typeface="+mn-ea"/>
                          <a:cs typeface="+mn-cs"/>
                        </a:rPr>
                        <a:t>Practice</a:t>
                      </a:r>
                      <a:endParaRPr lang="en-US" sz="2400" b="0" i="0" u="none" strike="noStrike" kern="1200" dirty="0">
                        <a:solidFill>
                          <a:srgbClr val="000000"/>
                        </a:solidFill>
                        <a:latin typeface="Calibri"/>
                        <a:ea typeface="+mn-ea"/>
                        <a:cs typeface="+mn-cs"/>
                      </a:endParaRPr>
                    </a:p>
                  </a:txBody>
                  <a:tcPr marL="15240" marR="15240" marT="15240" marB="0" anchor="b">
                    <a:lnL>
                      <a:noFill/>
                    </a:lnL>
                    <a:lnR>
                      <a:noFill/>
                    </a:lnR>
                    <a:lnT>
                      <a:noFill/>
                    </a:lnT>
                    <a:lnB w="6350" cap="flat" cmpd="sng" algn="ctr">
                      <a:solidFill>
                        <a:srgbClr val="000000"/>
                      </a:solidFill>
                      <a:prstDash val="solid"/>
                      <a:round/>
                      <a:headEnd type="none" w="med" len="med"/>
                      <a:tailEnd type="none" w="med" len="med"/>
                    </a:lnB>
                  </a:tcPr>
                </a:tc>
              </a:tr>
              <a:tr h="3196910">
                <a:tc>
                  <a:txBody>
                    <a:bodyPr/>
                    <a:lstStyle/>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Logging into Tools</a:t>
                      </a:r>
                      <a:br>
                        <a:rPr lang="en-US" sz="1400" kern="1200" baseline="0" dirty="0" smtClean="0">
                          <a:solidFill>
                            <a:schemeClr val="tx1"/>
                          </a:solidFill>
                          <a:latin typeface="Calibri" pitchFamily="34" charset="0"/>
                          <a:ea typeface="+mn-ea"/>
                          <a:cs typeface="+mn-cs"/>
                        </a:rPr>
                      </a:br>
                      <a:endParaRPr lang="en-US" sz="1400" kern="1200" baseline="0" dirty="0" smtClean="0">
                        <a:solidFill>
                          <a:schemeClr val="tx1"/>
                        </a:solidFill>
                        <a:latin typeface="Calibri" pitchFamily="34" charset="0"/>
                        <a:ea typeface="+mn-ea"/>
                        <a:cs typeface="+mn-cs"/>
                      </a:endParaRP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rgbClr val="FF0000"/>
                          </a:solidFill>
                          <a:latin typeface="Calibri" pitchFamily="34" charset="0"/>
                          <a:ea typeface="+mn-ea"/>
                          <a:cs typeface="+mn-cs"/>
                        </a:rPr>
                        <a:t>Where to make changes to media, copy and code</a:t>
                      </a:r>
                    </a:p>
                    <a:p>
                      <a:pPr marL="290513" marR="0" lvl="0" indent="-231775" algn="l" defTabSz="914400" rtl="0" eaLnBrk="1" fontAlgn="t" latinLnBrk="0" hangingPunct="1">
                        <a:lnSpc>
                          <a:spcPct val="100000"/>
                        </a:lnSpc>
                        <a:spcBef>
                          <a:spcPts val="0"/>
                        </a:spcBef>
                        <a:spcAft>
                          <a:spcPts val="0"/>
                        </a:spcAft>
                        <a:buClrTx/>
                        <a:buSzTx/>
                        <a:buFont typeface="Arial" pitchFamily="34" charset="0"/>
                        <a:buNone/>
                        <a:tabLst/>
                        <a:defRPr/>
                      </a:pPr>
                      <a:endParaRPr lang="en-US" sz="1400" kern="1200" baseline="0" dirty="0" smtClean="0">
                        <a:solidFill>
                          <a:schemeClr val="tx1"/>
                        </a:solidFill>
                        <a:latin typeface="Calibri" pitchFamily="34" charset="0"/>
                        <a:ea typeface="+mn-ea"/>
                        <a:cs typeface="+mn-cs"/>
                      </a:endParaRP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err="1" smtClean="0">
                          <a:solidFill>
                            <a:srgbClr val="FF0000"/>
                          </a:solidFill>
                          <a:latin typeface="Calibri" pitchFamily="34" charset="0"/>
                          <a:ea typeface="+mn-ea"/>
                          <a:cs typeface="+mn-cs"/>
                        </a:rPr>
                        <a:t>Drupal</a:t>
                      </a:r>
                      <a:r>
                        <a:rPr lang="en-US" sz="1400" kern="1200" baseline="0" dirty="0" smtClean="0">
                          <a:solidFill>
                            <a:srgbClr val="FF0000"/>
                          </a:solidFill>
                          <a:latin typeface="Calibri" pitchFamily="34" charset="0"/>
                          <a:ea typeface="+mn-ea"/>
                          <a:cs typeface="+mn-cs"/>
                        </a:rPr>
                        <a:t> CONTENT Workflow</a:t>
                      </a:r>
                    </a:p>
                    <a:p>
                      <a:pPr marL="406400" marR="0" lvl="0" indent="-177800"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rgbClr val="FF0000"/>
                          </a:solidFill>
                          <a:latin typeface="Calibri" pitchFamily="34" charset="0"/>
                          <a:ea typeface="+mn-ea"/>
                          <a:cs typeface="+mn-cs"/>
                        </a:rPr>
                        <a:t>Edit/Add Content</a:t>
                      </a:r>
                    </a:p>
                    <a:p>
                      <a:pPr marL="406400" marR="0" lvl="0" indent="-177800"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rgbClr val="FF0000"/>
                          </a:solidFill>
                          <a:latin typeface="Calibri" pitchFamily="34" charset="0"/>
                          <a:ea typeface="+mn-ea"/>
                          <a:cs typeface="+mn-cs"/>
                        </a:rPr>
                        <a:t>Adjust layout for long translations</a:t>
                      </a:r>
                      <a:r>
                        <a:rPr lang="en-US" sz="1400" kern="1200" baseline="0" dirty="0" smtClean="0">
                          <a:solidFill>
                            <a:schemeClr val="tx1"/>
                          </a:solidFill>
                          <a:latin typeface="Calibri" pitchFamily="34" charset="0"/>
                          <a:ea typeface="+mn-ea"/>
                          <a:cs typeface="+mn-cs"/>
                        </a:rPr>
                        <a:t/>
                      </a:r>
                      <a:br>
                        <a:rPr lang="en-US" sz="1400" kern="1200" baseline="0" dirty="0" smtClean="0">
                          <a:solidFill>
                            <a:schemeClr val="tx1"/>
                          </a:solidFill>
                          <a:latin typeface="Calibri" pitchFamily="34" charset="0"/>
                          <a:ea typeface="+mn-ea"/>
                          <a:cs typeface="+mn-cs"/>
                        </a:rPr>
                      </a:br>
                      <a:endParaRPr lang="en-US" sz="1400" kern="1200" baseline="0" dirty="0" smtClean="0">
                        <a:solidFill>
                          <a:schemeClr val="tx1"/>
                        </a:solidFill>
                        <a:latin typeface="Calibri" pitchFamily="34" charset="0"/>
                        <a:ea typeface="+mn-ea"/>
                        <a:cs typeface="+mn-cs"/>
                      </a:endParaRP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err="1" smtClean="0">
                          <a:solidFill>
                            <a:srgbClr val="FF0000"/>
                          </a:solidFill>
                          <a:latin typeface="Calibri" pitchFamily="34" charset="0"/>
                          <a:ea typeface="+mn-ea"/>
                          <a:cs typeface="+mn-cs"/>
                        </a:rPr>
                        <a:t>Drupal</a:t>
                      </a:r>
                      <a:r>
                        <a:rPr lang="en-US" sz="1400" kern="1200" baseline="0" dirty="0" smtClean="0">
                          <a:solidFill>
                            <a:srgbClr val="FF0000"/>
                          </a:solidFill>
                          <a:latin typeface="Calibri" pitchFamily="34" charset="0"/>
                          <a:ea typeface="+mn-ea"/>
                          <a:cs typeface="+mn-cs"/>
                        </a:rPr>
                        <a:t> TEMPLATE CODE Workflow</a:t>
                      </a:r>
                      <a:r>
                        <a:rPr lang="en-US" sz="1400" kern="1200" baseline="0" dirty="0" smtClean="0">
                          <a:solidFill>
                            <a:schemeClr val="tx1"/>
                          </a:solidFill>
                          <a:latin typeface="Calibri" pitchFamily="34" charset="0"/>
                          <a:ea typeface="+mn-ea"/>
                          <a:cs typeface="+mn-cs"/>
                        </a:rPr>
                        <a:t/>
                      </a:r>
                      <a:br>
                        <a:rPr lang="en-US" sz="1400" kern="1200" baseline="0" dirty="0" smtClean="0">
                          <a:solidFill>
                            <a:schemeClr val="tx1"/>
                          </a:solidFill>
                          <a:latin typeface="Calibri" pitchFamily="34" charset="0"/>
                          <a:ea typeface="+mn-ea"/>
                          <a:cs typeface="+mn-cs"/>
                        </a:rPr>
                      </a:br>
                      <a:endParaRPr lang="en-US" sz="1400" kern="1200" baseline="0" dirty="0" smtClean="0">
                        <a:solidFill>
                          <a:schemeClr val="tx1"/>
                        </a:solidFill>
                        <a:latin typeface="Calibri" pitchFamily="34" charset="0"/>
                        <a:ea typeface="+mn-ea"/>
                        <a:cs typeface="+mn-cs"/>
                      </a:endParaRP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rgbClr val="FF0000"/>
                          </a:solidFill>
                          <a:latin typeface="Calibri" pitchFamily="34" charset="0"/>
                          <a:ea typeface="+mn-ea"/>
                          <a:cs typeface="+mn-cs"/>
                        </a:rPr>
                        <a:t>Getting enhancements from another site</a:t>
                      </a:r>
                      <a:r>
                        <a:rPr lang="en-US" sz="1400" kern="1200" baseline="0" dirty="0" smtClean="0">
                          <a:solidFill>
                            <a:schemeClr val="tx1"/>
                          </a:solidFill>
                          <a:latin typeface="Calibri" pitchFamily="34" charset="0"/>
                          <a:ea typeface="+mn-ea"/>
                          <a:cs typeface="+mn-cs"/>
                        </a:rPr>
                        <a:t/>
                      </a:r>
                      <a:br>
                        <a:rPr lang="en-US" sz="1400" kern="1200" baseline="0" dirty="0" smtClean="0">
                          <a:solidFill>
                            <a:schemeClr val="tx1"/>
                          </a:solidFill>
                          <a:latin typeface="Calibri" pitchFamily="34" charset="0"/>
                          <a:ea typeface="+mn-ea"/>
                          <a:cs typeface="+mn-cs"/>
                        </a:rPr>
                      </a:br>
                      <a:endParaRPr lang="en-US" sz="1400" kern="1200" baseline="0" dirty="0" smtClean="0">
                        <a:solidFill>
                          <a:schemeClr val="tx1"/>
                        </a:solidFill>
                        <a:latin typeface="Calibri" pitchFamily="34" charset="0"/>
                        <a:ea typeface="+mn-ea"/>
                        <a:cs typeface="+mn-cs"/>
                      </a:endParaRP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Managing assets in Alfresco</a:t>
                      </a:r>
                      <a:br>
                        <a:rPr lang="en-US" sz="1400" kern="1200" baseline="0" dirty="0" smtClean="0">
                          <a:solidFill>
                            <a:schemeClr val="tx1"/>
                          </a:solidFill>
                          <a:latin typeface="Calibri" pitchFamily="34" charset="0"/>
                          <a:ea typeface="+mn-ea"/>
                          <a:cs typeface="+mn-cs"/>
                        </a:rPr>
                      </a:br>
                      <a:endParaRPr lang="en-US" sz="1400" kern="1200" baseline="0" dirty="0" smtClean="0">
                        <a:solidFill>
                          <a:schemeClr val="tx1"/>
                        </a:solidFill>
                        <a:latin typeface="Calibri" pitchFamily="34" charset="0"/>
                        <a:ea typeface="+mn-ea"/>
                        <a:cs typeface="+mn-cs"/>
                      </a:endParaRP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400" kern="1200" baseline="0" dirty="0" smtClean="0">
                          <a:solidFill>
                            <a:schemeClr val="tx1"/>
                          </a:solidFill>
                          <a:latin typeface="Calibri" pitchFamily="34" charset="0"/>
                          <a:ea typeface="+mn-ea"/>
                          <a:cs typeface="+mn-cs"/>
                        </a:rPr>
                        <a:t>Adding/Editing Resource Bundle Keys</a:t>
                      </a:r>
                      <a:endParaRPr lang="en-US" sz="1600" kern="1200" dirty="0" smtClean="0">
                        <a:solidFill>
                          <a:schemeClr val="tx1"/>
                        </a:solidFill>
                        <a:latin typeface="Calibri" pitchFamily="34" charset="0"/>
                        <a:ea typeface="+mn-ea"/>
                        <a:cs typeface="+mn-cs"/>
                      </a:endParaRPr>
                    </a:p>
                    <a:p>
                      <a:endParaRPr lang="en-US" sz="1600" b="1" kern="1200" dirty="0" smtClean="0">
                        <a:solidFill>
                          <a:schemeClr val="tx1"/>
                        </a:solidFill>
                        <a:latin typeface="Calibri" pitchFamily="34" charset="0"/>
                        <a:ea typeface="+mn-ea"/>
                        <a:cs typeface="+mn-cs"/>
                      </a:endParaRPr>
                    </a:p>
                  </a:txBody>
                  <a:tcPr marL="15240" marR="15240" marT="15240" marB="0">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1.jpg"/>
          <p:cNvPicPr>
            <a:picLocks noChangeAspect="1"/>
          </p:cNvPicPr>
          <p:nvPr/>
        </p:nvPicPr>
        <p:blipFill>
          <a:blip r:embed="rId3" cstate="print"/>
          <a:stretch>
            <a:fillRect/>
          </a:stretch>
        </p:blipFill>
        <p:spPr>
          <a:xfrm>
            <a:off x="0" y="758039"/>
            <a:ext cx="9144000" cy="5341921"/>
          </a:xfrm>
          <a:prstGeom prst="rect">
            <a:avLst/>
          </a:prstGeom>
        </p:spPr>
      </p:pic>
      <p:sp>
        <p:nvSpPr>
          <p:cNvPr id="2" name="Title 1"/>
          <p:cNvSpPr>
            <a:spLocks noGrp="1"/>
          </p:cNvSpPr>
          <p:nvPr>
            <p:ph type="title"/>
          </p:nvPr>
        </p:nvSpPr>
        <p:spPr>
          <a:xfrm>
            <a:off x="381000" y="0"/>
            <a:ext cx="8305800" cy="838200"/>
          </a:xfrm>
        </p:spPr>
        <p:txBody>
          <a:bodyPr>
            <a:noAutofit/>
          </a:bodyPr>
          <a:lstStyle/>
          <a:p>
            <a:r>
              <a:rPr lang="en-US" sz="3600" dirty="0" smtClean="0">
                <a:solidFill>
                  <a:schemeClr val="tx2">
                    <a:lumMod val="60000"/>
                    <a:lumOff val="40000"/>
                  </a:schemeClr>
                </a:solidFill>
              </a:rPr>
              <a:t>REVIEW: DEV and STAGE Environments</a:t>
            </a:r>
            <a:endParaRPr lang="en-US" sz="3600" dirty="0">
              <a:solidFill>
                <a:schemeClr val="tx2">
                  <a:lumMod val="60000"/>
                  <a:lumOff val="40000"/>
                </a:schemeClr>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
        <p:nvSpPr>
          <p:cNvPr id="7" name="Oval 6"/>
          <p:cNvSpPr/>
          <p:nvPr/>
        </p:nvSpPr>
        <p:spPr>
          <a:xfrm>
            <a:off x="6705600" y="762000"/>
            <a:ext cx="1295400" cy="7620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854553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sz="3600" dirty="0" smtClean="0">
                <a:solidFill>
                  <a:schemeClr val="tx2">
                    <a:lumMod val="60000"/>
                    <a:lumOff val="40000"/>
                  </a:schemeClr>
                </a:solidFill>
              </a:rPr>
              <a:t>Editing </a:t>
            </a:r>
            <a:r>
              <a:rPr lang="en-US" sz="3600" dirty="0" err="1" smtClean="0">
                <a:solidFill>
                  <a:schemeClr val="tx2">
                    <a:lumMod val="60000"/>
                    <a:lumOff val="40000"/>
                  </a:schemeClr>
                </a:solidFill>
              </a:rPr>
              <a:t>Drupal</a:t>
            </a:r>
            <a:r>
              <a:rPr lang="en-US" sz="3600" dirty="0" smtClean="0">
                <a:solidFill>
                  <a:schemeClr val="tx2">
                    <a:lumMod val="60000"/>
                    <a:lumOff val="40000"/>
                  </a:schemeClr>
                </a:solidFill>
              </a:rPr>
              <a:t> Content Questions</a:t>
            </a:r>
            <a:endParaRPr lang="en-US" sz="3600" dirty="0">
              <a:solidFill>
                <a:schemeClr val="tx2">
                  <a:lumMod val="60000"/>
                  <a:lumOff val="40000"/>
                </a:schemeClr>
              </a:solidFill>
            </a:endParaRPr>
          </a:p>
        </p:txBody>
      </p:sp>
      <p:sp>
        <p:nvSpPr>
          <p:cNvPr id="3" name="Content Placeholder 2"/>
          <p:cNvSpPr>
            <a:spLocks noGrp="1"/>
          </p:cNvSpPr>
          <p:nvPr>
            <p:ph idx="1"/>
          </p:nvPr>
        </p:nvSpPr>
        <p:spPr/>
        <p:txBody>
          <a:bodyPr>
            <a:normAutofit lnSpcReduction="10000"/>
          </a:bodyPr>
          <a:lstStyle/>
          <a:p>
            <a:pPr>
              <a:buFont typeface="+mj-lt"/>
              <a:buAutoNum type="arabicPeriod"/>
            </a:pPr>
            <a:r>
              <a:rPr lang="en-US" sz="1800" dirty="0" smtClean="0"/>
              <a:t>What are the steps in the </a:t>
            </a:r>
            <a:r>
              <a:rPr lang="en-US" sz="1800" dirty="0" err="1" smtClean="0"/>
              <a:t>Drupal</a:t>
            </a:r>
            <a:r>
              <a:rPr lang="en-US" sz="1800" dirty="0" smtClean="0"/>
              <a:t> CONTENT workflow?</a:t>
            </a:r>
            <a:br>
              <a:rPr lang="en-US" sz="1800" dirty="0" smtClean="0"/>
            </a:br>
            <a:r>
              <a:rPr lang="en-US" sz="1800" dirty="0" smtClean="0"/>
              <a:t/>
            </a:r>
            <a:br>
              <a:rPr lang="en-US" sz="1800" dirty="0" smtClean="0"/>
            </a:br>
            <a:endParaRPr lang="en-US" sz="1800" dirty="0" smtClean="0"/>
          </a:p>
          <a:p>
            <a:pPr>
              <a:buFont typeface="+mj-lt"/>
              <a:buAutoNum type="arabicPeriod"/>
            </a:pPr>
            <a:r>
              <a:rPr lang="en-US" sz="1800" dirty="0" smtClean="0"/>
              <a:t>What must you do before editing any content to make sure you have a backup in case you make a mistake?</a:t>
            </a:r>
          </a:p>
          <a:p>
            <a:pPr>
              <a:buFont typeface="+mj-lt"/>
              <a:buAutoNum type="arabicPeriod"/>
            </a:pPr>
            <a:endParaRPr lang="en-US" sz="1800" dirty="0" smtClean="0"/>
          </a:p>
          <a:p>
            <a:pPr>
              <a:buFont typeface="+mj-lt"/>
              <a:buAutoNum type="arabicPeriod"/>
            </a:pPr>
            <a:endParaRPr lang="en-US" sz="1800" dirty="0" smtClean="0"/>
          </a:p>
          <a:p>
            <a:pPr>
              <a:buFont typeface="+mj-lt"/>
              <a:buAutoNum type="arabicPeriod"/>
            </a:pPr>
            <a:r>
              <a:rPr lang="en-US" sz="1800" dirty="0" smtClean="0"/>
              <a:t>What is the best practice naming convention for a revision tag?</a:t>
            </a:r>
          </a:p>
          <a:p>
            <a:pPr>
              <a:buFont typeface="+mj-lt"/>
              <a:buAutoNum type="arabicPeriod"/>
            </a:pPr>
            <a:endParaRPr lang="en-US" sz="1800" dirty="0" smtClean="0"/>
          </a:p>
          <a:p>
            <a:pPr>
              <a:buFont typeface="+mj-lt"/>
              <a:buAutoNum type="arabicPeriod"/>
            </a:pPr>
            <a:endParaRPr lang="en-US" sz="1800" dirty="0" smtClean="0"/>
          </a:p>
          <a:p>
            <a:pPr>
              <a:buFont typeface="+mj-lt"/>
              <a:buAutoNum type="arabicPeriod"/>
            </a:pPr>
            <a:r>
              <a:rPr lang="en-US" sz="1800" dirty="0" smtClean="0"/>
              <a:t>You accidentally made a mistake in the content you published to production. What do you do to fix the mistake?</a:t>
            </a:r>
          </a:p>
          <a:p>
            <a:pPr>
              <a:buFont typeface="+mj-lt"/>
              <a:buAutoNum type="arabicPeriod"/>
            </a:pPr>
            <a:endParaRPr lang="en-US" sz="1800" dirty="0" smtClean="0"/>
          </a:p>
          <a:p>
            <a:pPr>
              <a:buFont typeface="+mj-lt"/>
              <a:buAutoNum type="arabicPeriod"/>
            </a:pPr>
            <a:r>
              <a:rPr lang="en-US" sz="1800" dirty="0" smtClean="0"/>
              <a:t>How do you view your changes with product catalog changes that might only be on dev or stage?</a:t>
            </a:r>
          </a:p>
          <a:p>
            <a:pPr>
              <a:buFont typeface="+mj-lt"/>
              <a:buAutoNum type="arabicPeriod"/>
            </a:pPr>
            <a:endParaRPr lang="en-US" sz="1800" dirty="0" smtClean="0"/>
          </a:p>
          <a:p>
            <a:endParaRPr lang="en-US" dirty="0" smtClean="0"/>
          </a:p>
          <a:p>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Tree>
    <p:extLst>
      <p:ext uri="{BB962C8B-B14F-4D97-AF65-F5344CB8AC3E}">
        <p14:creationId xmlns="" xmlns:p14="http://schemas.microsoft.com/office/powerpoint/2010/main" val="3856735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 y="2971800"/>
            <a:ext cx="8915400" cy="1470025"/>
          </a:xfrm>
        </p:spPr>
        <p:txBody>
          <a:bodyPr/>
          <a:lstStyle/>
          <a:p>
            <a:pPr algn="ctr"/>
            <a:r>
              <a:rPr lang="en-US" dirty="0" smtClean="0">
                <a:solidFill>
                  <a:srgbClr val="002F65"/>
                </a:solidFill>
              </a:rPr>
              <a:t>Editing Drupal Template Code</a:t>
            </a:r>
            <a:endParaRPr lang="en-US" dirty="0">
              <a:solidFill>
                <a:srgbClr val="002F65"/>
              </a:solidFill>
            </a:endParaRPr>
          </a:p>
        </p:txBody>
      </p:sp>
    </p:spTree>
    <p:extLst>
      <p:ext uri="{BB962C8B-B14F-4D97-AF65-F5344CB8AC3E}">
        <p14:creationId xmlns="" xmlns:p14="http://schemas.microsoft.com/office/powerpoint/2010/main" val="386174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60000"/>
                    <a:lumOff val="40000"/>
                  </a:schemeClr>
                </a:solidFill>
              </a:rPr>
              <a:t>Accessing Templates</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1026" name="Picture 2"/>
          <p:cNvPicPr>
            <a:picLocks noChangeAspect="1" noChangeArrowheads="1"/>
          </p:cNvPicPr>
          <p:nvPr/>
        </p:nvPicPr>
        <p:blipFill>
          <a:blip r:embed="rId3" cstate="print"/>
          <a:srcRect t="3000" r="50000" b="50693"/>
          <a:stretch>
            <a:fillRect/>
          </a:stretch>
        </p:blipFill>
        <p:spPr bwMode="auto">
          <a:xfrm>
            <a:off x="561976" y="1828800"/>
            <a:ext cx="6705600" cy="3881440"/>
          </a:xfrm>
          <a:prstGeom prst="rect">
            <a:avLst/>
          </a:prstGeom>
          <a:noFill/>
          <a:ln w="9525">
            <a:noFill/>
            <a:miter lim="800000"/>
            <a:headEnd/>
            <a:tailEnd/>
          </a:ln>
        </p:spPr>
      </p:pic>
      <p:sp>
        <p:nvSpPr>
          <p:cNvPr id="6" name="Content Placeholder 2"/>
          <p:cNvSpPr>
            <a:spLocks noGrp="1"/>
          </p:cNvSpPr>
          <p:nvPr>
            <p:ph idx="1"/>
          </p:nvPr>
        </p:nvSpPr>
        <p:spPr>
          <a:xfrm>
            <a:off x="457200" y="1341437"/>
            <a:ext cx="8686800" cy="563563"/>
          </a:xfrm>
        </p:spPr>
        <p:txBody>
          <a:bodyPr>
            <a:noAutofit/>
          </a:bodyPr>
          <a:lstStyle/>
          <a:p>
            <a:pPr>
              <a:buNone/>
            </a:pPr>
            <a:r>
              <a:rPr lang="en-US" sz="1800" dirty="0" smtClean="0">
                <a:latin typeface="Calibri"/>
                <a:cs typeface="Calibri"/>
              </a:rPr>
              <a:t>To access templates through </a:t>
            </a:r>
            <a:r>
              <a:rPr lang="en-US" sz="1800" b="1" dirty="0" err="1" smtClean="0">
                <a:latin typeface="Calibri"/>
                <a:cs typeface="Calibri"/>
              </a:rPr>
              <a:t>Drupal</a:t>
            </a:r>
            <a:r>
              <a:rPr lang="en-US" sz="1800" b="1" dirty="0" smtClean="0">
                <a:latin typeface="Calibri"/>
                <a:cs typeface="Calibri"/>
              </a:rPr>
              <a:t> interface</a:t>
            </a:r>
            <a:r>
              <a:rPr lang="en-US" sz="1800" dirty="0" smtClean="0">
                <a:latin typeface="Calibri"/>
                <a:cs typeface="Calibri"/>
              </a:rPr>
              <a:t>, go to </a:t>
            </a:r>
            <a:r>
              <a:rPr lang="en-US" sz="1800" b="1" dirty="0" smtClean="0">
                <a:latin typeface="Calibri"/>
                <a:cs typeface="Calibri"/>
              </a:rPr>
              <a:t>Structure</a:t>
            </a:r>
            <a:r>
              <a:rPr lang="en-US" sz="1800" dirty="0" smtClean="0">
                <a:latin typeface="Calibri"/>
                <a:cs typeface="Calibri"/>
              </a:rPr>
              <a:t> &gt; </a:t>
            </a:r>
            <a:r>
              <a:rPr lang="en-US" sz="1800" b="1" dirty="0" smtClean="0">
                <a:latin typeface="Calibri"/>
                <a:cs typeface="Calibri"/>
              </a:rPr>
              <a:t>Templates</a:t>
            </a:r>
          </a:p>
        </p:txBody>
      </p:sp>
      <p:sp>
        <p:nvSpPr>
          <p:cNvPr id="7" name="Oval 6"/>
          <p:cNvSpPr/>
          <p:nvPr/>
        </p:nvSpPr>
        <p:spPr>
          <a:xfrm>
            <a:off x="1676400" y="2662232"/>
            <a:ext cx="1123952" cy="5619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5800" y="5129208"/>
            <a:ext cx="24384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648072" y="5172072"/>
            <a:ext cx="3999493" cy="523220"/>
          </a:xfrm>
          <a:prstGeom prst="rect">
            <a:avLst/>
          </a:prstGeom>
        </p:spPr>
        <p:txBody>
          <a:bodyPr wrap="none">
            <a:spAutoFit/>
          </a:bodyPr>
          <a:lstStyle/>
          <a:p>
            <a:r>
              <a:rPr lang="en-US" sz="1400" dirty="0" smtClean="0">
                <a:latin typeface="Calibri"/>
                <a:cs typeface="Calibri"/>
              </a:rPr>
              <a:t>Template Editor role is required to access templates.</a:t>
            </a:r>
          </a:p>
          <a:p>
            <a:r>
              <a:rPr lang="en-US" sz="1400" dirty="0" smtClean="0">
                <a:latin typeface="Calibri"/>
                <a:cs typeface="Calibri"/>
              </a:rPr>
              <a:t>Contact the ELC Online admin for access. </a:t>
            </a:r>
            <a:endParaRPr lang="en-US" sz="1400" dirty="0"/>
          </a:p>
        </p:txBody>
      </p:sp>
      <p:cxnSp>
        <p:nvCxnSpPr>
          <p:cNvPr id="10" name="Straight Arrow Connector 9"/>
          <p:cNvCxnSpPr/>
          <p:nvPr/>
        </p:nvCxnSpPr>
        <p:spPr>
          <a:xfrm flipH="1">
            <a:off x="3124202" y="5434008"/>
            <a:ext cx="533398" cy="1"/>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60000"/>
                    <a:lumOff val="40000"/>
                  </a:schemeClr>
                </a:solidFill>
              </a:rPr>
              <a:t>FIND: Homepage slide template</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2050" name="Picture 2"/>
          <p:cNvPicPr>
            <a:picLocks noChangeAspect="1" noChangeArrowheads="1"/>
          </p:cNvPicPr>
          <p:nvPr/>
        </p:nvPicPr>
        <p:blipFill>
          <a:blip r:embed="rId3" cstate="print"/>
          <a:srcRect t="4000" r="4375" b="23009"/>
          <a:stretch>
            <a:fillRect/>
          </a:stretch>
        </p:blipFill>
        <p:spPr bwMode="auto">
          <a:xfrm>
            <a:off x="590552" y="1838328"/>
            <a:ext cx="8305800" cy="3962400"/>
          </a:xfrm>
          <a:prstGeom prst="rect">
            <a:avLst/>
          </a:prstGeom>
          <a:noFill/>
          <a:ln w="9525">
            <a:noFill/>
            <a:miter lim="800000"/>
            <a:headEnd/>
            <a:tailEnd/>
          </a:ln>
        </p:spPr>
      </p:pic>
      <p:sp>
        <p:nvSpPr>
          <p:cNvPr id="8" name="Content Placeholder 2"/>
          <p:cNvSpPr>
            <a:spLocks noGrp="1"/>
          </p:cNvSpPr>
          <p:nvPr>
            <p:ph idx="1"/>
          </p:nvPr>
        </p:nvSpPr>
        <p:spPr>
          <a:xfrm>
            <a:off x="457200" y="1341437"/>
            <a:ext cx="8686800" cy="563563"/>
          </a:xfrm>
        </p:spPr>
        <p:txBody>
          <a:bodyPr>
            <a:noAutofit/>
          </a:bodyPr>
          <a:lstStyle/>
          <a:p>
            <a:pPr>
              <a:buNone/>
            </a:pPr>
            <a:r>
              <a:rPr lang="en-US" sz="1800" dirty="0" smtClean="0">
                <a:latin typeface="Calibri"/>
                <a:cs typeface="Calibri"/>
              </a:rPr>
              <a:t>By default, all templates will be listed when you click templates with ability to search at top.</a:t>
            </a:r>
          </a:p>
        </p:txBody>
      </p:sp>
      <p:sp>
        <p:nvSpPr>
          <p:cNvPr id="6" name="Oval 5"/>
          <p:cNvSpPr/>
          <p:nvPr/>
        </p:nvSpPr>
        <p:spPr>
          <a:xfrm>
            <a:off x="2133600" y="3962400"/>
            <a:ext cx="2667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62000" y="5029200"/>
            <a:ext cx="1676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Untitled-8.jpg"/>
          <p:cNvPicPr>
            <a:picLocks noChangeAspect="1"/>
          </p:cNvPicPr>
          <p:nvPr/>
        </p:nvPicPr>
        <p:blipFill>
          <a:blip r:embed="rId3" cstate="print"/>
          <a:stretch>
            <a:fillRect/>
          </a:stretch>
        </p:blipFill>
        <p:spPr>
          <a:xfrm>
            <a:off x="498158" y="1371600"/>
            <a:ext cx="8147685" cy="3832384"/>
          </a:xfrm>
          <a:prstGeom prst="rect">
            <a:avLst/>
          </a:prstGeom>
        </p:spPr>
      </p:pic>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5" name="Title 3"/>
          <p:cNvSpPr>
            <a:spLocks noGrp="1"/>
          </p:cNvSpPr>
          <p:nvPr>
            <p:ph type="title"/>
          </p:nvPr>
        </p:nvSpPr>
        <p:spPr>
          <a:xfrm>
            <a:off x="457200" y="457200"/>
            <a:ext cx="7620000" cy="838200"/>
          </a:xfrm>
        </p:spPr>
        <p:txBody>
          <a:bodyPr>
            <a:normAutofit/>
          </a:bodyPr>
          <a:lstStyle/>
          <a:p>
            <a:pPr lvl="0"/>
            <a:r>
              <a:rPr lang="en-US" sz="3600" dirty="0" smtClean="0">
                <a:solidFill>
                  <a:schemeClr val="tx2">
                    <a:lumMod val="60000"/>
                    <a:lumOff val="40000"/>
                  </a:schemeClr>
                </a:solidFill>
              </a:rPr>
              <a:t>CLONE: Homepage slide template</a:t>
            </a:r>
            <a:endParaRPr lang="en-US" sz="3600" dirty="0">
              <a:solidFill>
                <a:schemeClr val="tx2">
                  <a:lumMod val="60000"/>
                  <a:lumOff val="40000"/>
                </a:schemeClr>
              </a:solidFill>
            </a:endParaRPr>
          </a:p>
        </p:txBody>
      </p:sp>
      <p:sp>
        <p:nvSpPr>
          <p:cNvPr id="10" name="Oval 9"/>
          <p:cNvSpPr/>
          <p:nvPr/>
        </p:nvSpPr>
        <p:spPr>
          <a:xfrm>
            <a:off x="7753739" y="4114800"/>
            <a:ext cx="914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5" name="Title 3"/>
          <p:cNvSpPr>
            <a:spLocks noGrp="1"/>
          </p:cNvSpPr>
          <p:nvPr>
            <p:ph type="title"/>
          </p:nvPr>
        </p:nvSpPr>
        <p:spPr>
          <a:xfrm>
            <a:off x="457200" y="457200"/>
            <a:ext cx="7620000" cy="838200"/>
          </a:xfrm>
        </p:spPr>
        <p:txBody>
          <a:bodyPr>
            <a:normAutofit/>
          </a:bodyPr>
          <a:lstStyle/>
          <a:p>
            <a:pPr lvl="0"/>
            <a:r>
              <a:rPr lang="en-US" sz="3600" dirty="0" smtClean="0">
                <a:solidFill>
                  <a:schemeClr val="tx2">
                    <a:lumMod val="60000"/>
                    <a:lumOff val="40000"/>
                  </a:schemeClr>
                </a:solidFill>
              </a:rPr>
              <a:t>Template Label, Description and Usage</a:t>
            </a:r>
            <a:endParaRPr lang="en-US" sz="3600" dirty="0">
              <a:solidFill>
                <a:schemeClr val="tx2">
                  <a:lumMod val="60000"/>
                  <a:lumOff val="40000"/>
                </a:schemeClr>
              </a:solidFill>
            </a:endParaRPr>
          </a:p>
        </p:txBody>
      </p:sp>
      <p:pic>
        <p:nvPicPr>
          <p:cNvPr id="6" name="Picture 5" descr="Untitled-9.jpg"/>
          <p:cNvPicPr>
            <a:picLocks noChangeAspect="1"/>
          </p:cNvPicPr>
          <p:nvPr/>
        </p:nvPicPr>
        <p:blipFill>
          <a:blip r:embed="rId3" cstate="print"/>
          <a:stretch>
            <a:fillRect/>
          </a:stretch>
        </p:blipFill>
        <p:spPr>
          <a:xfrm>
            <a:off x="268129" y="1219200"/>
            <a:ext cx="8607743" cy="440721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5" name="Title 3"/>
          <p:cNvSpPr>
            <a:spLocks noGrp="1"/>
          </p:cNvSpPr>
          <p:nvPr>
            <p:ph type="title"/>
          </p:nvPr>
        </p:nvSpPr>
        <p:spPr>
          <a:xfrm>
            <a:off x="457200" y="457200"/>
            <a:ext cx="7620000" cy="838200"/>
          </a:xfrm>
        </p:spPr>
        <p:txBody>
          <a:bodyPr>
            <a:normAutofit/>
          </a:bodyPr>
          <a:lstStyle/>
          <a:p>
            <a:pPr lvl="0"/>
            <a:r>
              <a:rPr lang="en-US" sz="3600" dirty="0" smtClean="0">
                <a:solidFill>
                  <a:schemeClr val="tx2">
                    <a:lumMod val="60000"/>
                    <a:lumOff val="40000"/>
                  </a:schemeClr>
                </a:solidFill>
              </a:rPr>
              <a:t>Template HTML content</a:t>
            </a:r>
            <a:endParaRPr lang="en-US" sz="3600" dirty="0">
              <a:solidFill>
                <a:schemeClr val="tx2">
                  <a:lumMod val="60000"/>
                  <a:lumOff val="40000"/>
                </a:schemeClr>
              </a:solidFill>
            </a:endParaRPr>
          </a:p>
        </p:txBody>
      </p:sp>
      <p:pic>
        <p:nvPicPr>
          <p:cNvPr id="6" name="Picture 5" descr="Untitled-10.jpg"/>
          <p:cNvPicPr>
            <a:picLocks noChangeAspect="1"/>
          </p:cNvPicPr>
          <p:nvPr/>
        </p:nvPicPr>
        <p:blipFill>
          <a:blip r:embed="rId3" cstate="print"/>
          <a:stretch>
            <a:fillRect/>
          </a:stretch>
        </p:blipFill>
        <p:spPr>
          <a:xfrm>
            <a:off x="191453" y="1250864"/>
            <a:ext cx="8761095" cy="41738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rPr>
              <a:t>Template CSS</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6" name="Picture 5" descr="Untitled-1.jpg"/>
          <p:cNvPicPr>
            <a:picLocks noChangeAspect="1"/>
          </p:cNvPicPr>
          <p:nvPr/>
        </p:nvPicPr>
        <p:blipFill>
          <a:blip r:embed="rId3" cstate="print"/>
          <a:stretch>
            <a:fillRect/>
          </a:stretch>
        </p:blipFill>
        <p:spPr>
          <a:xfrm>
            <a:off x="180975" y="1328737"/>
            <a:ext cx="8782050" cy="42005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rPr>
              <a:t>Template </a:t>
            </a:r>
            <a:r>
              <a:rPr lang="en-US" dirty="0" err="1" smtClean="0">
                <a:solidFill>
                  <a:schemeClr val="tx2">
                    <a:lumMod val="60000"/>
                    <a:lumOff val="40000"/>
                  </a:schemeClr>
                </a:solidFill>
              </a:rPr>
              <a:t>javascript</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5" name="Picture 4" descr="Untitled-2.jpg"/>
          <p:cNvPicPr>
            <a:picLocks noChangeAspect="1"/>
          </p:cNvPicPr>
          <p:nvPr/>
        </p:nvPicPr>
        <p:blipFill>
          <a:blip r:embed="rId3" cstate="print"/>
          <a:stretch>
            <a:fillRect/>
          </a:stretch>
        </p:blipFill>
        <p:spPr>
          <a:xfrm>
            <a:off x="228600" y="1343025"/>
            <a:ext cx="8686800" cy="41719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971800"/>
            <a:ext cx="8686800" cy="1470025"/>
          </a:xfrm>
        </p:spPr>
        <p:txBody>
          <a:bodyPr/>
          <a:lstStyle/>
          <a:p>
            <a:pPr algn="ctr"/>
            <a:r>
              <a:rPr lang="en-US" dirty="0" smtClean="0">
                <a:solidFill>
                  <a:srgbClr val="002F65"/>
                </a:solidFill>
              </a:rPr>
              <a:t>Getting Started</a:t>
            </a:r>
            <a:endParaRPr lang="en-US" dirty="0">
              <a:solidFill>
                <a:srgbClr val="002F65"/>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rPr>
              <a:t>Libraries (JS) available to templates</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5" name="Picture 4" descr="Untitled-10.jpg"/>
          <p:cNvPicPr>
            <a:picLocks noChangeAspect="1"/>
          </p:cNvPicPr>
          <p:nvPr/>
        </p:nvPicPr>
        <p:blipFill>
          <a:blip r:embed="rId3" cstate="print"/>
          <a:stretch>
            <a:fillRect/>
          </a:stretch>
        </p:blipFill>
        <p:spPr>
          <a:xfrm>
            <a:off x="238125" y="1237957"/>
            <a:ext cx="8667750" cy="415385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rPr>
              <a:t>Template Input Definitions</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5" name="Picture 4" descr="Untitled-2.jpg"/>
          <p:cNvPicPr>
            <a:picLocks noChangeAspect="1"/>
          </p:cNvPicPr>
          <p:nvPr/>
        </p:nvPicPr>
        <p:blipFill>
          <a:blip r:embed="rId3" cstate="print"/>
          <a:stretch>
            <a:fillRect/>
          </a:stretch>
        </p:blipFill>
        <p:spPr>
          <a:xfrm>
            <a:off x="0" y="1388337"/>
            <a:ext cx="9144000" cy="46133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5" name="Title 3"/>
          <p:cNvSpPr>
            <a:spLocks noGrp="1"/>
          </p:cNvSpPr>
          <p:nvPr>
            <p:ph type="title"/>
          </p:nvPr>
        </p:nvSpPr>
        <p:spPr>
          <a:xfrm>
            <a:off x="457200" y="457200"/>
            <a:ext cx="7620000" cy="838200"/>
          </a:xfrm>
        </p:spPr>
        <p:txBody>
          <a:bodyPr>
            <a:normAutofit/>
          </a:bodyPr>
          <a:lstStyle/>
          <a:p>
            <a:pPr lvl="0"/>
            <a:r>
              <a:rPr lang="en-US" sz="3600" dirty="0" smtClean="0">
                <a:solidFill>
                  <a:schemeClr val="tx2">
                    <a:lumMod val="60000"/>
                    <a:lumOff val="40000"/>
                  </a:schemeClr>
                </a:solidFill>
              </a:rPr>
              <a:t>Save Template Changes</a:t>
            </a:r>
            <a:endParaRPr lang="en-US" sz="3600" dirty="0">
              <a:solidFill>
                <a:schemeClr val="tx2">
                  <a:lumMod val="60000"/>
                  <a:lumOff val="40000"/>
                </a:schemeClr>
              </a:solidFill>
            </a:endParaRPr>
          </a:p>
        </p:txBody>
      </p:sp>
      <p:pic>
        <p:nvPicPr>
          <p:cNvPr id="7" name="Picture 6" descr="Untitled-10.jpg"/>
          <p:cNvPicPr>
            <a:picLocks noChangeAspect="1"/>
          </p:cNvPicPr>
          <p:nvPr/>
        </p:nvPicPr>
        <p:blipFill>
          <a:blip r:embed="rId3" cstate="print"/>
          <a:stretch>
            <a:fillRect/>
          </a:stretch>
        </p:blipFill>
        <p:spPr>
          <a:xfrm>
            <a:off x="218123" y="1244522"/>
            <a:ext cx="8707755" cy="416052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382000" cy="838200"/>
          </a:xfrm>
        </p:spPr>
        <p:txBody>
          <a:bodyPr>
            <a:normAutofit/>
          </a:bodyPr>
          <a:lstStyle/>
          <a:p>
            <a:r>
              <a:rPr lang="en-US" dirty="0" smtClean="0">
                <a:solidFill>
                  <a:schemeClr val="tx2">
                    <a:lumMod val="60000"/>
                    <a:lumOff val="40000"/>
                  </a:schemeClr>
                </a:solidFill>
              </a:rPr>
              <a:t>Use the template in published content</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5" name="Picture 4" descr="Untitled-10.jpg"/>
          <p:cNvPicPr>
            <a:picLocks noChangeAspect="1"/>
          </p:cNvPicPr>
          <p:nvPr/>
        </p:nvPicPr>
        <p:blipFill>
          <a:blip r:embed="rId3" cstate="print"/>
          <a:stretch>
            <a:fillRect/>
          </a:stretch>
        </p:blipFill>
        <p:spPr>
          <a:xfrm>
            <a:off x="184785" y="1676400"/>
            <a:ext cx="8774430" cy="4260533"/>
          </a:xfrm>
          <a:prstGeom prst="rect">
            <a:avLst/>
          </a:prstGeom>
        </p:spPr>
      </p:pic>
      <p:sp>
        <p:nvSpPr>
          <p:cNvPr id="6" name="Content Placeholder 2"/>
          <p:cNvSpPr>
            <a:spLocks noGrp="1"/>
          </p:cNvSpPr>
          <p:nvPr>
            <p:ph idx="1"/>
          </p:nvPr>
        </p:nvSpPr>
        <p:spPr>
          <a:xfrm>
            <a:off x="457200" y="1151706"/>
            <a:ext cx="8686800" cy="883920"/>
          </a:xfrm>
        </p:spPr>
        <p:txBody>
          <a:bodyPr>
            <a:noAutofit/>
          </a:bodyPr>
          <a:lstStyle/>
          <a:p>
            <a:pPr marL="0" indent="0">
              <a:buNone/>
            </a:pPr>
            <a:r>
              <a:rPr lang="en-US" sz="2600" i="1" dirty="0" smtClean="0"/>
              <a:t>You must call the template in a DRAFT REVISION to review it.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7620000" cy="838200"/>
          </a:xfrm>
        </p:spPr>
        <p:txBody>
          <a:bodyPr>
            <a:normAutofit/>
          </a:bodyPr>
          <a:lstStyle/>
          <a:p>
            <a:pPr lvl="0"/>
            <a:r>
              <a:rPr lang="en-US" sz="3600" dirty="0" err="1" smtClean="0">
                <a:solidFill>
                  <a:schemeClr val="tx2">
                    <a:lumMod val="60000"/>
                    <a:lumOff val="40000"/>
                  </a:schemeClr>
                </a:solidFill>
              </a:rPr>
              <a:t>Drupal</a:t>
            </a:r>
            <a:r>
              <a:rPr lang="en-US" sz="3600" dirty="0" smtClean="0">
                <a:solidFill>
                  <a:schemeClr val="tx2">
                    <a:lumMod val="60000"/>
                    <a:lumOff val="40000"/>
                  </a:schemeClr>
                </a:solidFill>
              </a:rPr>
              <a:t> TEMPLATE CODE Workflow</a:t>
            </a:r>
            <a:endParaRPr lang="en-US" sz="3600" dirty="0">
              <a:solidFill>
                <a:schemeClr val="tx2">
                  <a:lumMod val="60000"/>
                  <a:lumOff val="40000"/>
                </a:schemeClr>
              </a:solidFill>
            </a:endParaRPr>
          </a:p>
        </p:txBody>
      </p:sp>
      <p:sp>
        <p:nvSpPr>
          <p:cNvPr id="8" name="Date Placeholder 6"/>
          <p:cNvSpPr>
            <a:spLocks noGrp="1"/>
          </p:cNvSpPr>
          <p:nvPr>
            <p:ph type="dt" sz="half" idx="2"/>
          </p:nvPr>
        </p:nvSpPr>
        <p:spPr/>
        <p:txBody>
          <a:bodyPr/>
          <a:lstStyle/>
          <a:p>
            <a:fld id="{D4D11E57-8A98-4029-80F7-734E35513485}" type="datetime1">
              <a:rPr lang="en-US" smtClean="0"/>
              <a:pPr/>
              <a:t>3/13/2014</a:t>
            </a:fld>
            <a:endParaRPr lang="en-US" dirty="0"/>
          </a:p>
        </p:txBody>
      </p:sp>
      <p:sp>
        <p:nvSpPr>
          <p:cNvPr id="5" name="TextBox 4"/>
          <p:cNvSpPr txBox="1"/>
          <p:nvPr/>
        </p:nvSpPr>
        <p:spPr>
          <a:xfrm>
            <a:off x="3363380" y="4313328"/>
            <a:ext cx="3250758" cy="766615"/>
          </a:xfrm>
          <a:prstGeom prst="rect">
            <a:avLst/>
          </a:prstGeom>
          <a:noFill/>
        </p:spPr>
        <p:txBody>
          <a:bodyPr wrap="square" rtlCol="0">
            <a:spAutoFit/>
          </a:bodyPr>
          <a:lstStyle/>
          <a:p>
            <a:pPr algn="ctr"/>
            <a:r>
              <a:rPr lang="en-US" b="1" dirty="0" smtClean="0">
                <a:solidFill>
                  <a:schemeClr val="tx1">
                    <a:lumMod val="50000"/>
                    <a:lumOff val="50000"/>
                  </a:schemeClr>
                </a:solidFill>
                <a:latin typeface="Calibri" pitchFamily="34" charset="0"/>
                <a:cs typeface="Arial" pitchFamily="34" charset="0"/>
              </a:rPr>
              <a:t>UN-PUBLISH</a:t>
            </a:r>
            <a:r>
              <a:rPr lang="en-US" dirty="0" smtClean="0">
                <a:solidFill>
                  <a:schemeClr val="tx1">
                    <a:lumMod val="50000"/>
                    <a:lumOff val="50000"/>
                  </a:schemeClr>
                </a:solidFill>
                <a:latin typeface="Calibri" pitchFamily="34" charset="0"/>
                <a:cs typeface="Arial" pitchFamily="34" charset="0"/>
              </a:rPr>
              <a:t> </a:t>
            </a:r>
          </a:p>
          <a:p>
            <a:pPr algn="ctr"/>
            <a:r>
              <a:rPr lang="en-US" sz="1600" dirty="0" smtClean="0">
                <a:latin typeface="Calibri" pitchFamily="34" charset="0"/>
              </a:rPr>
              <a:t>Removes the page from the LIVE site</a:t>
            </a:r>
          </a:p>
          <a:p>
            <a:pPr algn="ctr"/>
            <a:r>
              <a:rPr lang="en-US" sz="1600" dirty="0" smtClean="0">
                <a:latin typeface="Calibri" pitchFamily="34" charset="0"/>
              </a:rPr>
              <a:t>Version still exists as a revision</a:t>
            </a:r>
            <a:endParaRPr lang="en-US" sz="1600" dirty="0">
              <a:latin typeface="Calibri" pitchFamily="34" charset="0"/>
            </a:endParaRPr>
          </a:p>
        </p:txBody>
      </p:sp>
      <p:grpSp>
        <p:nvGrpSpPr>
          <p:cNvPr id="2" name="Group 11"/>
          <p:cNvGrpSpPr/>
          <p:nvPr/>
        </p:nvGrpSpPr>
        <p:grpSpPr>
          <a:xfrm>
            <a:off x="228600" y="1842333"/>
            <a:ext cx="1476229" cy="1487855"/>
            <a:chOff x="625052" y="1489365"/>
            <a:chExt cx="1291876" cy="1253835"/>
          </a:xfrm>
        </p:grpSpPr>
        <p:sp>
          <p:nvSpPr>
            <p:cNvPr id="10" name="Rectangle 9"/>
            <p:cNvSpPr/>
            <p:nvPr/>
          </p:nvSpPr>
          <p:spPr>
            <a:xfrm>
              <a:off x="671945" y="1828800"/>
              <a:ext cx="1125416" cy="914400"/>
            </a:xfrm>
            <a:prstGeom prst="rect">
              <a:avLst/>
            </a:prstGeom>
            <a:solidFill>
              <a:srgbClr val="00B0F0">
                <a:alpha val="25000"/>
              </a:srgbClr>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25052" y="1489365"/>
              <a:ext cx="1291876" cy="253800"/>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CLONE</a:t>
              </a:r>
              <a:endParaRPr lang="en-US" sz="1600" dirty="0" smtClean="0">
                <a:solidFill>
                  <a:schemeClr val="tx1">
                    <a:lumMod val="50000"/>
                    <a:lumOff val="50000"/>
                  </a:schemeClr>
                </a:solidFill>
                <a:latin typeface="Calibri" pitchFamily="34" charset="0"/>
                <a:cs typeface="Arial" pitchFamily="34" charset="0"/>
              </a:endParaRPr>
            </a:p>
          </p:txBody>
        </p:sp>
      </p:grpSp>
      <p:grpSp>
        <p:nvGrpSpPr>
          <p:cNvPr id="3" name="Group 12"/>
          <p:cNvGrpSpPr/>
          <p:nvPr/>
        </p:nvGrpSpPr>
        <p:grpSpPr>
          <a:xfrm>
            <a:off x="1692301" y="1842333"/>
            <a:ext cx="1393182" cy="1487855"/>
            <a:chOff x="625053" y="1489365"/>
            <a:chExt cx="1219200" cy="1253835"/>
          </a:xfrm>
        </p:grpSpPr>
        <p:sp>
          <p:nvSpPr>
            <p:cNvPr id="14" name="Rectangle 13"/>
            <p:cNvSpPr/>
            <p:nvPr/>
          </p:nvSpPr>
          <p:spPr>
            <a:xfrm>
              <a:off x="671945" y="1828800"/>
              <a:ext cx="1125416" cy="914400"/>
            </a:xfrm>
            <a:prstGeom prst="rect">
              <a:avLst/>
            </a:prstGeom>
            <a:solidFill>
              <a:srgbClr val="00B0F0">
                <a:alpha val="25000"/>
              </a:srgbClr>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25053" y="1489365"/>
              <a:ext cx="1219200" cy="253800"/>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EDIT</a:t>
              </a:r>
              <a:endParaRPr lang="en-US" sz="1600" dirty="0" smtClean="0">
                <a:solidFill>
                  <a:schemeClr val="tx1">
                    <a:lumMod val="50000"/>
                    <a:lumOff val="50000"/>
                  </a:schemeClr>
                </a:solidFill>
                <a:latin typeface="Calibri" pitchFamily="34" charset="0"/>
                <a:cs typeface="Arial" pitchFamily="34" charset="0"/>
              </a:endParaRPr>
            </a:p>
          </p:txBody>
        </p:sp>
      </p:grpSp>
      <p:grpSp>
        <p:nvGrpSpPr>
          <p:cNvPr id="6" name="Group 15"/>
          <p:cNvGrpSpPr/>
          <p:nvPr/>
        </p:nvGrpSpPr>
        <p:grpSpPr>
          <a:xfrm>
            <a:off x="4645805" y="1645920"/>
            <a:ext cx="1393182" cy="1684265"/>
            <a:chOff x="1462018" y="1323847"/>
            <a:chExt cx="1219200" cy="1419353"/>
          </a:xfrm>
        </p:grpSpPr>
        <p:sp>
          <p:nvSpPr>
            <p:cNvPr id="17" name="Rectangle 16"/>
            <p:cNvSpPr/>
            <p:nvPr/>
          </p:nvSpPr>
          <p:spPr>
            <a:xfrm>
              <a:off x="1480907" y="1828800"/>
              <a:ext cx="1125416" cy="914400"/>
            </a:xfrm>
            <a:prstGeom prst="rect">
              <a:avLst/>
            </a:prstGeom>
            <a:solidFill>
              <a:srgbClr val="FFFF00"/>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62018" y="1323847"/>
              <a:ext cx="1219200" cy="492798"/>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REVIEW</a:t>
              </a:r>
            </a:p>
            <a:p>
              <a:pPr algn="ctr"/>
              <a:r>
                <a:rPr lang="en-US" sz="1600" b="1" dirty="0" smtClean="0">
                  <a:solidFill>
                    <a:schemeClr val="tx1">
                      <a:lumMod val="50000"/>
                      <a:lumOff val="50000"/>
                    </a:schemeClr>
                  </a:solidFill>
                  <a:latin typeface="Calibri" pitchFamily="34" charset="0"/>
                  <a:cs typeface="Arial" pitchFamily="34" charset="0"/>
                </a:rPr>
                <a:t>CONTENT</a:t>
              </a:r>
              <a:endParaRPr lang="en-US" sz="1600" dirty="0" smtClean="0">
                <a:solidFill>
                  <a:schemeClr val="tx1">
                    <a:lumMod val="50000"/>
                    <a:lumOff val="50000"/>
                  </a:schemeClr>
                </a:solidFill>
                <a:latin typeface="Calibri" pitchFamily="34" charset="0"/>
                <a:cs typeface="Arial" pitchFamily="34" charset="0"/>
              </a:endParaRPr>
            </a:p>
          </p:txBody>
        </p:sp>
      </p:grpSp>
      <p:sp>
        <p:nvSpPr>
          <p:cNvPr id="19" name="Flowchart: Multidocument 18"/>
          <p:cNvSpPr/>
          <p:nvPr/>
        </p:nvSpPr>
        <p:spPr>
          <a:xfrm>
            <a:off x="245306" y="3821099"/>
            <a:ext cx="1326840" cy="1220145"/>
          </a:xfrm>
          <a:prstGeom prst="flowChartMultidocument">
            <a:avLst/>
          </a:prstGeom>
          <a:solidFill>
            <a:srgbClr val="FFFF00">
              <a:alpha val="25000"/>
            </a:srgbClr>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8"/>
          <p:cNvGrpSpPr/>
          <p:nvPr/>
        </p:nvGrpSpPr>
        <p:grpSpPr>
          <a:xfrm>
            <a:off x="6067502" y="1676399"/>
            <a:ext cx="1393182" cy="1662005"/>
            <a:chOff x="4953000" y="1023941"/>
            <a:chExt cx="1219200" cy="1400594"/>
          </a:xfrm>
        </p:grpSpPr>
        <p:sp>
          <p:nvSpPr>
            <p:cNvPr id="21" name="Flowchart: Alternate Process 20"/>
            <p:cNvSpPr/>
            <p:nvPr/>
          </p:nvSpPr>
          <p:spPr>
            <a:xfrm>
              <a:off x="4991100" y="1510135"/>
              <a:ext cx="1143000" cy="914400"/>
            </a:xfrm>
            <a:prstGeom prst="flowChartAlternateProcess">
              <a:avLst/>
            </a:prstGeom>
            <a:solidFill>
              <a:srgbClr val="FFC000"/>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953000" y="1023941"/>
              <a:ext cx="1219200" cy="492798"/>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APPROVE</a:t>
              </a:r>
            </a:p>
            <a:p>
              <a:pPr algn="ctr"/>
              <a:r>
                <a:rPr lang="en-US" sz="1600" b="1" dirty="0" smtClean="0">
                  <a:solidFill>
                    <a:schemeClr val="tx1">
                      <a:lumMod val="50000"/>
                      <a:lumOff val="50000"/>
                    </a:schemeClr>
                  </a:solidFill>
                  <a:latin typeface="Calibri" pitchFamily="34" charset="0"/>
                  <a:cs typeface="Arial" pitchFamily="34" charset="0"/>
                </a:rPr>
                <a:t>CONTENT</a:t>
              </a:r>
              <a:endParaRPr lang="en-US" sz="1600" dirty="0" smtClean="0">
                <a:solidFill>
                  <a:schemeClr val="tx1">
                    <a:lumMod val="50000"/>
                    <a:lumOff val="50000"/>
                  </a:schemeClr>
                </a:solidFill>
                <a:latin typeface="Calibri" pitchFamily="34" charset="0"/>
                <a:cs typeface="Arial" pitchFamily="34" charset="0"/>
              </a:endParaRPr>
            </a:p>
          </p:txBody>
        </p:sp>
      </p:grpSp>
      <p:grpSp>
        <p:nvGrpSpPr>
          <p:cNvPr id="9" name="Group 29"/>
          <p:cNvGrpSpPr/>
          <p:nvPr/>
        </p:nvGrpSpPr>
        <p:grpSpPr>
          <a:xfrm>
            <a:off x="7531202" y="1659453"/>
            <a:ext cx="1393182" cy="1619351"/>
            <a:chOff x="6400800" y="1044298"/>
            <a:chExt cx="1219200" cy="1364652"/>
          </a:xfrm>
        </p:grpSpPr>
        <p:sp>
          <p:nvSpPr>
            <p:cNvPr id="23" name="Flowchart: Document 22"/>
            <p:cNvSpPr/>
            <p:nvPr/>
          </p:nvSpPr>
          <p:spPr>
            <a:xfrm>
              <a:off x="6438900" y="1551700"/>
              <a:ext cx="1143000" cy="857250"/>
            </a:xfrm>
            <a:prstGeom prst="flowChartDocument">
              <a:avLst/>
            </a:prstGeom>
            <a:solidFill>
              <a:srgbClr val="92D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400800" y="1044298"/>
              <a:ext cx="1219200" cy="492799"/>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PUBLISH</a:t>
              </a:r>
            </a:p>
            <a:p>
              <a:pPr algn="ctr"/>
              <a:r>
                <a:rPr lang="en-US" sz="1600" b="1" dirty="0" smtClean="0">
                  <a:solidFill>
                    <a:schemeClr val="tx1">
                      <a:lumMod val="50000"/>
                      <a:lumOff val="50000"/>
                    </a:schemeClr>
                  </a:solidFill>
                  <a:latin typeface="Calibri" pitchFamily="34" charset="0"/>
                  <a:cs typeface="Arial" pitchFamily="34" charset="0"/>
                </a:rPr>
                <a:t>CONTENT</a:t>
              </a:r>
              <a:endParaRPr lang="en-US" sz="1600" dirty="0" smtClean="0">
                <a:solidFill>
                  <a:schemeClr val="tx1">
                    <a:lumMod val="50000"/>
                    <a:lumOff val="50000"/>
                  </a:schemeClr>
                </a:solidFill>
                <a:latin typeface="Calibri" pitchFamily="34" charset="0"/>
                <a:cs typeface="Arial" pitchFamily="34" charset="0"/>
              </a:endParaRPr>
            </a:p>
          </p:txBody>
        </p:sp>
      </p:grpSp>
      <p:cxnSp>
        <p:nvCxnSpPr>
          <p:cNvPr id="31" name="Straight Arrow Connector 30"/>
          <p:cNvCxnSpPr/>
          <p:nvPr/>
        </p:nvCxnSpPr>
        <p:spPr>
          <a:xfrm>
            <a:off x="1568200" y="2786584"/>
            <a:ext cx="177685" cy="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2" name="Shape 41"/>
          <p:cNvCxnSpPr>
            <a:stCxn id="23" idx="2"/>
          </p:cNvCxnSpPr>
          <p:nvPr/>
        </p:nvCxnSpPr>
        <p:spPr>
          <a:xfrm rot="5400000">
            <a:off x="4424276" y="463685"/>
            <a:ext cx="1055642" cy="6551393"/>
          </a:xfrm>
          <a:prstGeom prst="bent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11648" y="5109030"/>
            <a:ext cx="1061472" cy="301170"/>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VERSIONS</a:t>
            </a:r>
            <a:endParaRPr lang="en-US" sz="1600" dirty="0" smtClean="0">
              <a:solidFill>
                <a:schemeClr val="tx1">
                  <a:lumMod val="50000"/>
                  <a:lumOff val="50000"/>
                </a:schemeClr>
              </a:solidFill>
              <a:latin typeface="Calibri" pitchFamily="34" charset="0"/>
              <a:cs typeface="Arial" pitchFamily="34" charset="0"/>
            </a:endParaRPr>
          </a:p>
        </p:txBody>
      </p:sp>
      <p:cxnSp>
        <p:nvCxnSpPr>
          <p:cNvPr id="46" name="Straight Arrow Connector 45"/>
          <p:cNvCxnSpPr/>
          <p:nvPr/>
        </p:nvCxnSpPr>
        <p:spPr>
          <a:xfrm>
            <a:off x="3031670" y="2786584"/>
            <a:ext cx="177685" cy="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38994" y="2786584"/>
            <a:ext cx="177685" cy="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398518" y="2786584"/>
            <a:ext cx="177685"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534260" y="2472685"/>
            <a:ext cx="1400328" cy="465445"/>
          </a:xfrm>
          <a:prstGeom prst="rect">
            <a:avLst/>
          </a:prstGeom>
          <a:noFill/>
        </p:spPr>
        <p:txBody>
          <a:bodyPr wrap="square" rtlCol="0">
            <a:spAutoFit/>
          </a:bodyPr>
          <a:lstStyle/>
          <a:p>
            <a:pPr algn="ctr"/>
            <a:r>
              <a:rPr lang="en-US" sz="1400" b="1" dirty="0" smtClean="0">
                <a:solidFill>
                  <a:schemeClr val="bg1"/>
                </a:solidFill>
                <a:latin typeface="Calibri" pitchFamily="34" charset="0"/>
              </a:rPr>
              <a:t>LIVE  in 10 min</a:t>
            </a:r>
          </a:p>
          <a:p>
            <a:pPr algn="ctr"/>
            <a:r>
              <a:rPr lang="en-US" sz="1400" b="1" dirty="0" smtClean="0">
                <a:solidFill>
                  <a:schemeClr val="bg1"/>
                </a:solidFill>
                <a:latin typeface="Calibri" pitchFamily="34" charset="0"/>
              </a:rPr>
              <a:t>ALL ENV  in 1 hr</a:t>
            </a:r>
          </a:p>
        </p:txBody>
      </p:sp>
      <p:cxnSp>
        <p:nvCxnSpPr>
          <p:cNvPr id="52" name="Straight Arrow Connector 51"/>
          <p:cNvCxnSpPr/>
          <p:nvPr/>
        </p:nvCxnSpPr>
        <p:spPr>
          <a:xfrm flipV="1">
            <a:off x="957998" y="3346598"/>
            <a:ext cx="1" cy="47450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2" name="Group 12"/>
          <p:cNvGrpSpPr/>
          <p:nvPr/>
        </p:nvGrpSpPr>
        <p:grpSpPr>
          <a:xfrm>
            <a:off x="3022600" y="1417320"/>
            <a:ext cx="1657212" cy="1924735"/>
            <a:chOff x="519349" y="1121200"/>
            <a:chExt cx="1450258" cy="1622000"/>
          </a:xfrm>
        </p:grpSpPr>
        <p:sp>
          <p:nvSpPr>
            <p:cNvPr id="37" name="Rectangle 36"/>
            <p:cNvSpPr/>
            <p:nvPr/>
          </p:nvSpPr>
          <p:spPr>
            <a:xfrm>
              <a:off x="671945" y="1828800"/>
              <a:ext cx="1125416" cy="914400"/>
            </a:xfrm>
            <a:prstGeom prst="rect">
              <a:avLst/>
            </a:prstGeom>
            <a:solidFill>
              <a:srgbClr val="FFFF00">
                <a:alpha val="25000"/>
              </a:srgbClr>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519349" y="1121200"/>
              <a:ext cx="1450258" cy="700292"/>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Calibri" pitchFamily="34" charset="0"/>
                  <a:cs typeface="Arial" pitchFamily="34" charset="0"/>
                </a:rPr>
                <a:t>USE TEMPLATE </a:t>
              </a:r>
            </a:p>
            <a:p>
              <a:pPr algn="ctr"/>
              <a:r>
                <a:rPr lang="en-US" sz="1600" b="1" dirty="0" smtClean="0">
                  <a:solidFill>
                    <a:schemeClr val="tx1">
                      <a:lumMod val="50000"/>
                      <a:lumOff val="50000"/>
                    </a:schemeClr>
                  </a:solidFill>
                  <a:latin typeface="Calibri" pitchFamily="34" charset="0"/>
                  <a:cs typeface="Arial" pitchFamily="34" charset="0"/>
                </a:rPr>
                <a:t>IN CONTENT DRAFT REVISION</a:t>
              </a:r>
            </a:p>
          </p:txBody>
        </p:sp>
      </p:grpSp>
      <p:cxnSp>
        <p:nvCxnSpPr>
          <p:cNvPr id="44" name="Straight Arrow Connector 43"/>
          <p:cNvCxnSpPr/>
          <p:nvPr/>
        </p:nvCxnSpPr>
        <p:spPr>
          <a:xfrm>
            <a:off x="4495800" y="2781300"/>
            <a:ext cx="177685" cy="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sz="3600" dirty="0" smtClean="0">
                <a:solidFill>
                  <a:schemeClr val="tx2">
                    <a:lumMod val="60000"/>
                    <a:lumOff val="40000"/>
                  </a:schemeClr>
                </a:solidFill>
              </a:rPr>
              <a:t>Editing </a:t>
            </a:r>
            <a:r>
              <a:rPr lang="en-US" sz="3600" dirty="0" err="1" smtClean="0">
                <a:solidFill>
                  <a:schemeClr val="tx2">
                    <a:lumMod val="60000"/>
                    <a:lumOff val="40000"/>
                  </a:schemeClr>
                </a:solidFill>
              </a:rPr>
              <a:t>Drupal</a:t>
            </a:r>
            <a:r>
              <a:rPr lang="en-US" sz="3600" dirty="0" smtClean="0">
                <a:solidFill>
                  <a:schemeClr val="tx2">
                    <a:lumMod val="60000"/>
                    <a:lumOff val="40000"/>
                  </a:schemeClr>
                </a:solidFill>
              </a:rPr>
              <a:t> Template Code Questions</a:t>
            </a:r>
            <a:endParaRPr lang="en-US" sz="3600" dirty="0">
              <a:solidFill>
                <a:schemeClr val="tx2">
                  <a:lumMod val="60000"/>
                  <a:lumOff val="40000"/>
                </a:schemeClr>
              </a:solidFill>
            </a:endParaRPr>
          </a:p>
        </p:txBody>
      </p:sp>
      <p:sp>
        <p:nvSpPr>
          <p:cNvPr id="3" name="Content Placeholder 2"/>
          <p:cNvSpPr>
            <a:spLocks noGrp="1"/>
          </p:cNvSpPr>
          <p:nvPr>
            <p:ph idx="1"/>
          </p:nvPr>
        </p:nvSpPr>
        <p:spPr/>
        <p:txBody>
          <a:bodyPr>
            <a:normAutofit lnSpcReduction="10000"/>
          </a:bodyPr>
          <a:lstStyle/>
          <a:p>
            <a:pPr>
              <a:buAutoNum type="arabicPeriod"/>
            </a:pPr>
            <a:r>
              <a:rPr lang="en-US" sz="1800" dirty="0" smtClean="0"/>
              <a:t>What are the steps in the Drupal TEMPLATE CODE workflow? </a:t>
            </a:r>
            <a:endParaRPr lang="en-US" sz="1800" dirty="0"/>
          </a:p>
          <a:p>
            <a:pPr>
              <a:buAutoNum type="arabicPeriod"/>
            </a:pPr>
            <a:endParaRPr lang="en-US" sz="1800" dirty="0" smtClean="0"/>
          </a:p>
          <a:p>
            <a:pPr>
              <a:buAutoNum type="arabicPeriod"/>
            </a:pPr>
            <a:endParaRPr lang="en-US" sz="1800" dirty="0" smtClean="0"/>
          </a:p>
          <a:p>
            <a:pPr>
              <a:buAutoNum type="arabicPeriod"/>
            </a:pPr>
            <a:r>
              <a:rPr lang="en-US" sz="1800" dirty="0" smtClean="0"/>
              <a:t>What must you do before editing any template code to make sure you have a backup in case you make a mistake? </a:t>
            </a:r>
          </a:p>
          <a:p>
            <a:pPr>
              <a:buAutoNum type="arabicPeriod"/>
            </a:pPr>
            <a:endParaRPr lang="en-US" sz="1800" dirty="0" smtClean="0"/>
          </a:p>
          <a:p>
            <a:pPr>
              <a:buAutoNum type="arabicPeriod"/>
            </a:pPr>
            <a:endParaRPr lang="en-US" sz="1800" dirty="0"/>
          </a:p>
          <a:p>
            <a:pPr>
              <a:buAutoNum type="arabicPeriod"/>
            </a:pPr>
            <a:r>
              <a:rPr lang="en-US" sz="1800" dirty="0" smtClean="0"/>
              <a:t>True or false: To be able to review template code changes, you must call the template in a draft revision</a:t>
            </a:r>
          </a:p>
          <a:p>
            <a:pPr>
              <a:buAutoNum type="arabicPeriod"/>
            </a:pPr>
            <a:endParaRPr lang="en-US" sz="1800" dirty="0" smtClean="0"/>
          </a:p>
          <a:p>
            <a:pPr>
              <a:buAutoNum type="arabicPeriod"/>
            </a:pPr>
            <a:endParaRPr lang="en-US" sz="1800" dirty="0"/>
          </a:p>
          <a:p>
            <a:pPr>
              <a:buAutoNum type="arabicPeriod"/>
            </a:pPr>
            <a:r>
              <a:rPr lang="en-US" sz="1800" dirty="0" smtClean="0"/>
              <a:t>True or false: The CSS and JS under a template is used for that template only.</a:t>
            </a:r>
          </a:p>
          <a:p>
            <a:pPr>
              <a:buAutoNum type="arabicPeriod"/>
            </a:pPr>
            <a:endParaRPr lang="en-US" sz="1800" dirty="0" smtClean="0"/>
          </a:p>
          <a:p>
            <a:pPr>
              <a:buAutoNum type="arabicPeriod"/>
            </a:pPr>
            <a:endParaRPr lang="en-US" sz="1800" dirty="0"/>
          </a:p>
          <a:p>
            <a:pPr>
              <a:buAutoNum type="arabicPeriod"/>
            </a:pPr>
            <a:r>
              <a:rPr lang="en-US" sz="1800" dirty="0" smtClean="0"/>
              <a:t>True or false: You can edit a template that is published.</a:t>
            </a:r>
            <a:endParaRPr lang="en-US" sz="1300" dirty="0" smtClean="0"/>
          </a:p>
          <a:p>
            <a:pPr>
              <a:buNone/>
            </a:pPr>
            <a:endParaRPr lang="en-US" sz="1800" dirty="0" smtClean="0"/>
          </a:p>
          <a:p>
            <a:pPr marL="514350" indent="-514350">
              <a:buFont typeface="+mj-lt"/>
              <a:buAutoNum type="arabicPeriod"/>
            </a:pPr>
            <a:endParaRPr lang="en-US" sz="1500" dirty="0" smtClean="0"/>
          </a:p>
          <a:p>
            <a:endParaRPr lang="en-US" dirty="0" smtClean="0"/>
          </a:p>
          <a:p>
            <a:endParaRPr lang="en-US" dirty="0" smtClean="0"/>
          </a:p>
          <a:p>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971800"/>
            <a:ext cx="8686800" cy="1470025"/>
          </a:xfrm>
        </p:spPr>
        <p:txBody>
          <a:bodyPr/>
          <a:lstStyle/>
          <a:p>
            <a:pPr algn="ctr"/>
            <a:r>
              <a:rPr lang="en-US" dirty="0" smtClean="0">
                <a:solidFill>
                  <a:srgbClr val="002F65"/>
                </a:solidFill>
              </a:rPr>
              <a:t>Getting enhancements from another site</a:t>
            </a:r>
            <a:endParaRPr lang="en-US" dirty="0">
              <a:solidFill>
                <a:srgbClr val="002F65"/>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ontent Placeholder 2"/>
          <p:cNvSpPr>
            <a:spLocks noGrp="1"/>
          </p:cNvSpPr>
          <p:nvPr>
            <p:ph idx="1"/>
          </p:nvPr>
        </p:nvSpPr>
        <p:spPr>
          <a:xfrm>
            <a:off x="457200" y="1021080"/>
            <a:ext cx="8458200" cy="883920"/>
          </a:xfrm>
        </p:spPr>
        <p:txBody>
          <a:bodyPr>
            <a:noAutofit/>
          </a:bodyPr>
          <a:lstStyle/>
          <a:p>
            <a:pPr marL="0" indent="0">
              <a:buNone/>
            </a:pPr>
            <a:r>
              <a:rPr lang="en-US" sz="2600" i="1" dirty="0" smtClean="0"/>
              <a:t>Source of the master site is evolving but conceptually Master is the site used for copying to other sites. </a:t>
            </a:r>
          </a:p>
          <a:p>
            <a:pPr marL="0" indent="0">
              <a:buNone/>
            </a:pPr>
            <a:r>
              <a:rPr lang="en-US" sz="1400" i="1" dirty="0" smtClean="0"/>
              <a:t>**</a:t>
            </a:r>
            <a:r>
              <a:rPr lang="en-US" sz="1400" i="1" dirty="0" err="1" smtClean="0"/>
              <a:t>Coresite</a:t>
            </a:r>
            <a:r>
              <a:rPr lang="en-US" sz="1400" i="1" dirty="0" smtClean="0"/>
              <a:t> master and Commerce master sites different instances</a:t>
            </a:r>
          </a:p>
        </p:txBody>
      </p:sp>
      <p:sp>
        <p:nvSpPr>
          <p:cNvPr id="2" name="Title 1"/>
          <p:cNvSpPr>
            <a:spLocks noGrp="1"/>
          </p:cNvSpPr>
          <p:nvPr>
            <p:ph type="title"/>
          </p:nvPr>
        </p:nvSpPr>
        <p:spPr>
          <a:xfrm>
            <a:off x="457200" y="381000"/>
            <a:ext cx="7620000" cy="838200"/>
          </a:xfrm>
        </p:spPr>
        <p:txBody>
          <a:bodyPr>
            <a:normAutofit/>
          </a:bodyPr>
          <a:lstStyle/>
          <a:p>
            <a:r>
              <a:rPr lang="en-US" dirty="0" smtClean="0">
                <a:solidFill>
                  <a:schemeClr val="tx2">
                    <a:lumMod val="60000"/>
                    <a:lumOff val="40000"/>
                  </a:schemeClr>
                </a:solidFill>
              </a:rPr>
              <a:t>Master</a:t>
            </a:r>
            <a:endParaRPr lang="en-US" dirty="0">
              <a:solidFill>
                <a:schemeClr val="tx2">
                  <a:lumMod val="60000"/>
                  <a:lumOff val="40000"/>
                </a:schemeClr>
              </a:solidFill>
            </a:endParaRP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cxnSp>
        <p:nvCxnSpPr>
          <p:cNvPr id="84" name="Straight Arrow Connector 83"/>
          <p:cNvCxnSpPr>
            <a:endCxn id="93" idx="3"/>
          </p:cNvCxnSpPr>
          <p:nvPr/>
        </p:nvCxnSpPr>
        <p:spPr>
          <a:xfrm flipH="1" flipV="1">
            <a:off x="1431758" y="3397447"/>
            <a:ext cx="1609367" cy="314582"/>
          </a:xfrm>
          <a:prstGeom prst="straightConnector1">
            <a:avLst/>
          </a:prstGeom>
          <a:ln w="25400">
            <a:solidFill>
              <a:schemeClr val="accent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endCxn id="94" idx="0"/>
          </p:cNvCxnSpPr>
          <p:nvPr/>
        </p:nvCxnSpPr>
        <p:spPr>
          <a:xfrm>
            <a:off x="3581400" y="4311847"/>
            <a:ext cx="8021" cy="685800"/>
          </a:xfrm>
          <a:prstGeom prst="straightConnector1">
            <a:avLst/>
          </a:prstGeom>
          <a:ln w="25400">
            <a:solidFill>
              <a:schemeClr val="accent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5257800" y="4311847"/>
            <a:ext cx="0" cy="685800"/>
          </a:xfrm>
          <a:prstGeom prst="straightConnector1">
            <a:avLst/>
          </a:prstGeom>
          <a:ln w="25400">
            <a:solidFill>
              <a:schemeClr val="accent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endCxn id="96" idx="1"/>
          </p:cNvCxnSpPr>
          <p:nvPr/>
        </p:nvCxnSpPr>
        <p:spPr>
          <a:xfrm>
            <a:off x="5791200" y="4007047"/>
            <a:ext cx="1524000" cy="990600"/>
          </a:xfrm>
          <a:prstGeom prst="straightConnector1">
            <a:avLst/>
          </a:prstGeom>
          <a:ln w="25400">
            <a:solidFill>
              <a:schemeClr val="accent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91" idx="3"/>
          </p:cNvCxnSpPr>
          <p:nvPr/>
        </p:nvCxnSpPr>
        <p:spPr>
          <a:xfrm flipH="1">
            <a:off x="1507958" y="3962400"/>
            <a:ext cx="1616242" cy="959047"/>
          </a:xfrm>
          <a:prstGeom prst="straightConnector1">
            <a:avLst/>
          </a:prstGeom>
          <a:ln w="25400">
            <a:solidFill>
              <a:schemeClr val="accent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92" idx="1"/>
          </p:cNvCxnSpPr>
          <p:nvPr/>
        </p:nvCxnSpPr>
        <p:spPr>
          <a:xfrm flipV="1">
            <a:off x="5791200" y="3397447"/>
            <a:ext cx="1524000" cy="314582"/>
          </a:xfrm>
          <a:prstGeom prst="straightConnector1">
            <a:avLst/>
          </a:prstGeom>
          <a:ln w="25400">
            <a:solidFill>
              <a:schemeClr val="accent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91" name="Picture 90" descr="lamer.png"/>
          <p:cNvPicPr>
            <a:picLocks noChangeAspect="1"/>
          </p:cNvPicPr>
          <p:nvPr/>
        </p:nvPicPr>
        <p:blipFill>
          <a:blip r:embed="rId3" cstate="print"/>
          <a:stretch>
            <a:fillRect/>
          </a:stretch>
        </p:blipFill>
        <p:spPr>
          <a:xfrm>
            <a:off x="304800" y="4464247"/>
            <a:ext cx="1203158" cy="914400"/>
          </a:xfrm>
          <a:prstGeom prst="rect">
            <a:avLst/>
          </a:prstGeom>
        </p:spPr>
      </p:pic>
      <p:pic>
        <p:nvPicPr>
          <p:cNvPr id="92" name="Picture 91" descr="lamer.png"/>
          <p:cNvPicPr>
            <a:picLocks noChangeAspect="1"/>
          </p:cNvPicPr>
          <p:nvPr/>
        </p:nvPicPr>
        <p:blipFill>
          <a:blip r:embed="rId3" cstate="print"/>
          <a:stretch>
            <a:fillRect/>
          </a:stretch>
        </p:blipFill>
        <p:spPr>
          <a:xfrm>
            <a:off x="7315200" y="2940247"/>
            <a:ext cx="1203158" cy="914400"/>
          </a:xfrm>
          <a:prstGeom prst="rect">
            <a:avLst/>
          </a:prstGeom>
        </p:spPr>
      </p:pic>
      <p:pic>
        <p:nvPicPr>
          <p:cNvPr id="93" name="Picture 92" descr="lamer.png"/>
          <p:cNvPicPr>
            <a:picLocks noChangeAspect="1"/>
          </p:cNvPicPr>
          <p:nvPr/>
        </p:nvPicPr>
        <p:blipFill>
          <a:blip r:embed="rId3" cstate="print"/>
          <a:stretch>
            <a:fillRect/>
          </a:stretch>
        </p:blipFill>
        <p:spPr>
          <a:xfrm>
            <a:off x="228600" y="2940247"/>
            <a:ext cx="1203158" cy="914400"/>
          </a:xfrm>
          <a:prstGeom prst="rect">
            <a:avLst/>
          </a:prstGeom>
        </p:spPr>
      </p:pic>
      <p:pic>
        <p:nvPicPr>
          <p:cNvPr id="94" name="Picture 93" descr="lamer.png"/>
          <p:cNvPicPr>
            <a:picLocks noChangeAspect="1"/>
          </p:cNvPicPr>
          <p:nvPr/>
        </p:nvPicPr>
        <p:blipFill>
          <a:blip r:embed="rId3" cstate="print"/>
          <a:stretch>
            <a:fillRect/>
          </a:stretch>
        </p:blipFill>
        <p:spPr>
          <a:xfrm>
            <a:off x="2987842" y="4997647"/>
            <a:ext cx="1203158" cy="914400"/>
          </a:xfrm>
          <a:prstGeom prst="rect">
            <a:avLst/>
          </a:prstGeom>
        </p:spPr>
      </p:pic>
      <p:pic>
        <p:nvPicPr>
          <p:cNvPr id="95" name="Picture 94" descr="lamer.png"/>
          <p:cNvPicPr>
            <a:picLocks noChangeAspect="1"/>
          </p:cNvPicPr>
          <p:nvPr/>
        </p:nvPicPr>
        <p:blipFill>
          <a:blip r:embed="rId3" cstate="print"/>
          <a:stretch>
            <a:fillRect/>
          </a:stretch>
        </p:blipFill>
        <p:spPr>
          <a:xfrm>
            <a:off x="4648200" y="4997647"/>
            <a:ext cx="1203158" cy="914400"/>
          </a:xfrm>
          <a:prstGeom prst="rect">
            <a:avLst/>
          </a:prstGeom>
        </p:spPr>
      </p:pic>
      <p:pic>
        <p:nvPicPr>
          <p:cNvPr id="96" name="Picture 95" descr="lamer.png"/>
          <p:cNvPicPr>
            <a:picLocks noChangeAspect="1"/>
          </p:cNvPicPr>
          <p:nvPr/>
        </p:nvPicPr>
        <p:blipFill>
          <a:blip r:embed="rId3" cstate="print"/>
          <a:stretch>
            <a:fillRect/>
          </a:stretch>
        </p:blipFill>
        <p:spPr>
          <a:xfrm>
            <a:off x="7315200" y="4540447"/>
            <a:ext cx="1203158" cy="914400"/>
          </a:xfrm>
          <a:prstGeom prst="rect">
            <a:avLst/>
          </a:prstGeom>
        </p:spPr>
      </p:pic>
      <p:sp>
        <p:nvSpPr>
          <p:cNvPr id="97" name="TextBox 96"/>
          <p:cNvSpPr txBox="1"/>
          <p:nvPr/>
        </p:nvSpPr>
        <p:spPr>
          <a:xfrm>
            <a:off x="304800" y="2711647"/>
            <a:ext cx="1088570" cy="307777"/>
          </a:xfrm>
          <a:prstGeom prst="rect">
            <a:avLst/>
          </a:prstGeom>
          <a:noFill/>
        </p:spPr>
        <p:txBody>
          <a:bodyPr wrap="square" rtlCol="0">
            <a:spAutoFit/>
          </a:bodyPr>
          <a:lstStyle/>
          <a:p>
            <a:pPr algn="ctr"/>
            <a:r>
              <a:rPr lang="en-US" sz="1400" dirty="0" smtClean="0">
                <a:latin typeface="Calibri" pitchFamily="34" charset="0"/>
              </a:rPr>
              <a:t>La </a:t>
            </a:r>
            <a:r>
              <a:rPr lang="en-US" sz="1400" dirty="0" err="1" smtClean="0">
                <a:latin typeface="Calibri" pitchFamily="34" charset="0"/>
              </a:rPr>
              <a:t>Mer</a:t>
            </a:r>
            <a:r>
              <a:rPr lang="en-US" sz="1400" dirty="0" smtClean="0">
                <a:latin typeface="Calibri" pitchFamily="34" charset="0"/>
              </a:rPr>
              <a:t> US</a:t>
            </a:r>
            <a:endParaRPr lang="en-US" sz="1400" dirty="0">
              <a:latin typeface="Calibri" pitchFamily="34" charset="0"/>
            </a:endParaRPr>
          </a:p>
        </p:txBody>
      </p:sp>
      <p:sp>
        <p:nvSpPr>
          <p:cNvPr id="98" name="TextBox 97"/>
          <p:cNvSpPr txBox="1"/>
          <p:nvPr/>
        </p:nvSpPr>
        <p:spPr>
          <a:xfrm>
            <a:off x="228600" y="4162425"/>
            <a:ext cx="1371600" cy="307777"/>
          </a:xfrm>
          <a:prstGeom prst="rect">
            <a:avLst/>
          </a:prstGeom>
          <a:noFill/>
        </p:spPr>
        <p:txBody>
          <a:bodyPr wrap="square" rtlCol="0">
            <a:spAutoFit/>
          </a:bodyPr>
          <a:lstStyle/>
          <a:p>
            <a:pPr algn="ctr"/>
            <a:r>
              <a:rPr lang="en-US" sz="1400" dirty="0" smtClean="0">
                <a:latin typeface="Calibri" pitchFamily="34" charset="0"/>
              </a:rPr>
              <a:t>La </a:t>
            </a:r>
            <a:r>
              <a:rPr lang="en-US" sz="1400" dirty="0" err="1" smtClean="0">
                <a:latin typeface="Calibri" pitchFamily="34" charset="0"/>
              </a:rPr>
              <a:t>Mer</a:t>
            </a:r>
            <a:r>
              <a:rPr lang="en-US" sz="1400" dirty="0" smtClean="0">
                <a:latin typeface="Calibri" pitchFamily="34" charset="0"/>
              </a:rPr>
              <a:t> China</a:t>
            </a:r>
            <a:endParaRPr lang="en-US" sz="1400" dirty="0">
              <a:latin typeface="Calibri" pitchFamily="34" charset="0"/>
            </a:endParaRPr>
          </a:p>
        </p:txBody>
      </p:sp>
      <p:sp>
        <p:nvSpPr>
          <p:cNvPr id="99" name="TextBox 98"/>
          <p:cNvSpPr txBox="1"/>
          <p:nvPr/>
        </p:nvSpPr>
        <p:spPr>
          <a:xfrm>
            <a:off x="2819400" y="5912047"/>
            <a:ext cx="1600200" cy="307777"/>
          </a:xfrm>
          <a:prstGeom prst="rect">
            <a:avLst/>
          </a:prstGeom>
          <a:noFill/>
        </p:spPr>
        <p:txBody>
          <a:bodyPr wrap="square" rtlCol="0">
            <a:spAutoFit/>
          </a:bodyPr>
          <a:lstStyle/>
          <a:p>
            <a:pPr algn="ctr"/>
            <a:r>
              <a:rPr lang="en-US" sz="1400" dirty="0" smtClean="0">
                <a:latin typeface="Calibri" pitchFamily="34" charset="0"/>
              </a:rPr>
              <a:t>La </a:t>
            </a:r>
            <a:r>
              <a:rPr lang="en-US" sz="1400" dirty="0" err="1" smtClean="0">
                <a:latin typeface="Calibri" pitchFamily="34" charset="0"/>
              </a:rPr>
              <a:t>Mer</a:t>
            </a:r>
            <a:r>
              <a:rPr lang="en-US" sz="1400" dirty="0" smtClean="0">
                <a:latin typeface="Calibri" pitchFamily="34" charset="0"/>
              </a:rPr>
              <a:t> Australia</a:t>
            </a:r>
            <a:endParaRPr lang="en-US" sz="1400" dirty="0">
              <a:latin typeface="Calibri" pitchFamily="34" charset="0"/>
            </a:endParaRPr>
          </a:p>
        </p:txBody>
      </p:sp>
      <p:sp>
        <p:nvSpPr>
          <p:cNvPr id="100" name="TextBox 99"/>
          <p:cNvSpPr txBox="1"/>
          <p:nvPr/>
        </p:nvSpPr>
        <p:spPr>
          <a:xfrm>
            <a:off x="4495800" y="5912047"/>
            <a:ext cx="1524000" cy="307777"/>
          </a:xfrm>
          <a:prstGeom prst="rect">
            <a:avLst/>
          </a:prstGeom>
          <a:noFill/>
        </p:spPr>
        <p:txBody>
          <a:bodyPr wrap="square" rtlCol="0">
            <a:spAutoFit/>
          </a:bodyPr>
          <a:lstStyle/>
          <a:p>
            <a:pPr algn="ctr"/>
            <a:r>
              <a:rPr lang="en-US" sz="1400" dirty="0" smtClean="0">
                <a:latin typeface="Calibri" pitchFamily="34" charset="0"/>
              </a:rPr>
              <a:t>La </a:t>
            </a:r>
            <a:r>
              <a:rPr lang="en-US" sz="1400" dirty="0" err="1" smtClean="0">
                <a:latin typeface="Calibri" pitchFamily="34" charset="0"/>
              </a:rPr>
              <a:t>Mer</a:t>
            </a:r>
            <a:r>
              <a:rPr lang="en-US" sz="1400" dirty="0" smtClean="0">
                <a:latin typeface="Calibri" pitchFamily="34" charset="0"/>
              </a:rPr>
              <a:t> Germany</a:t>
            </a:r>
            <a:endParaRPr lang="en-US" sz="1400" dirty="0">
              <a:latin typeface="Calibri" pitchFamily="34" charset="0"/>
            </a:endParaRPr>
          </a:p>
        </p:txBody>
      </p:sp>
      <p:sp>
        <p:nvSpPr>
          <p:cNvPr id="101" name="TextBox 100"/>
          <p:cNvSpPr txBox="1"/>
          <p:nvPr/>
        </p:nvSpPr>
        <p:spPr>
          <a:xfrm>
            <a:off x="7391400" y="2708670"/>
            <a:ext cx="1088570" cy="307777"/>
          </a:xfrm>
          <a:prstGeom prst="rect">
            <a:avLst/>
          </a:prstGeom>
          <a:noFill/>
        </p:spPr>
        <p:txBody>
          <a:bodyPr wrap="square" rtlCol="0">
            <a:spAutoFit/>
          </a:bodyPr>
          <a:lstStyle/>
          <a:p>
            <a:pPr algn="ctr"/>
            <a:r>
              <a:rPr lang="en-US" sz="1400" dirty="0" smtClean="0">
                <a:latin typeface="Calibri" pitchFamily="34" charset="0"/>
              </a:rPr>
              <a:t>La </a:t>
            </a:r>
            <a:r>
              <a:rPr lang="en-US" sz="1400" dirty="0" err="1" smtClean="0">
                <a:latin typeface="Calibri" pitchFamily="34" charset="0"/>
              </a:rPr>
              <a:t>Mer</a:t>
            </a:r>
            <a:r>
              <a:rPr lang="en-US" sz="1400" dirty="0" smtClean="0">
                <a:latin typeface="Calibri" pitchFamily="34" charset="0"/>
              </a:rPr>
              <a:t> UK</a:t>
            </a:r>
            <a:endParaRPr lang="en-US" sz="1400" dirty="0">
              <a:latin typeface="Calibri" pitchFamily="34" charset="0"/>
            </a:endParaRPr>
          </a:p>
        </p:txBody>
      </p:sp>
      <p:sp>
        <p:nvSpPr>
          <p:cNvPr id="102" name="TextBox 101"/>
          <p:cNvSpPr txBox="1"/>
          <p:nvPr/>
        </p:nvSpPr>
        <p:spPr>
          <a:xfrm>
            <a:off x="7315200" y="4311847"/>
            <a:ext cx="1295400" cy="307777"/>
          </a:xfrm>
          <a:prstGeom prst="rect">
            <a:avLst/>
          </a:prstGeom>
          <a:noFill/>
        </p:spPr>
        <p:txBody>
          <a:bodyPr wrap="square" rtlCol="0">
            <a:spAutoFit/>
          </a:bodyPr>
          <a:lstStyle/>
          <a:p>
            <a:pPr algn="ctr"/>
            <a:r>
              <a:rPr lang="en-US" sz="1400" dirty="0" smtClean="0">
                <a:latin typeface="Calibri" pitchFamily="34" charset="0"/>
              </a:rPr>
              <a:t>La </a:t>
            </a:r>
            <a:r>
              <a:rPr lang="en-US" sz="1400" dirty="0" err="1" smtClean="0">
                <a:latin typeface="Calibri" pitchFamily="34" charset="0"/>
              </a:rPr>
              <a:t>Mer</a:t>
            </a:r>
            <a:r>
              <a:rPr lang="en-US" sz="1400" dirty="0" smtClean="0">
                <a:latin typeface="Calibri" pitchFamily="34" charset="0"/>
              </a:rPr>
              <a:t> Japan</a:t>
            </a:r>
            <a:endParaRPr lang="en-US" sz="1400" dirty="0">
              <a:latin typeface="Calibri" pitchFamily="34" charset="0"/>
            </a:endParaRPr>
          </a:p>
        </p:txBody>
      </p:sp>
      <p:sp>
        <p:nvSpPr>
          <p:cNvPr id="103" name="TextBox 102"/>
          <p:cNvSpPr txBox="1"/>
          <p:nvPr/>
        </p:nvSpPr>
        <p:spPr>
          <a:xfrm>
            <a:off x="3048000" y="2302428"/>
            <a:ext cx="2635487" cy="646331"/>
          </a:xfrm>
          <a:prstGeom prst="rect">
            <a:avLst/>
          </a:prstGeom>
          <a:noFill/>
        </p:spPr>
        <p:txBody>
          <a:bodyPr wrap="square" rtlCol="0">
            <a:spAutoFit/>
          </a:bodyPr>
          <a:lstStyle/>
          <a:p>
            <a:pPr algn="ctr"/>
            <a:r>
              <a:rPr lang="en-US" b="1" dirty="0" smtClean="0">
                <a:latin typeface="Calibri" pitchFamily="34" charset="0"/>
              </a:rPr>
              <a:t>La </a:t>
            </a:r>
            <a:r>
              <a:rPr lang="en-US" b="1" dirty="0" err="1" smtClean="0">
                <a:latin typeface="Calibri" pitchFamily="34" charset="0"/>
              </a:rPr>
              <a:t>Mer</a:t>
            </a:r>
            <a:r>
              <a:rPr lang="en-US" b="1" dirty="0" smtClean="0">
                <a:latin typeface="Calibri" pitchFamily="34" charset="0"/>
              </a:rPr>
              <a:t> Commerce Master Site</a:t>
            </a:r>
            <a:endParaRPr lang="en-US" b="1" dirty="0">
              <a:latin typeface="Calibri" pitchFamily="34" charset="0"/>
            </a:endParaRPr>
          </a:p>
        </p:txBody>
      </p:sp>
      <p:pic>
        <p:nvPicPr>
          <p:cNvPr id="25" name="Picture 24" descr="Untitled-1.jpg"/>
          <p:cNvPicPr>
            <a:picLocks noChangeAspect="1"/>
          </p:cNvPicPr>
          <p:nvPr/>
        </p:nvPicPr>
        <p:blipFill>
          <a:blip r:embed="rId4" cstate="print"/>
          <a:stretch>
            <a:fillRect/>
          </a:stretch>
        </p:blipFill>
        <p:spPr>
          <a:xfrm>
            <a:off x="3048000" y="2590800"/>
            <a:ext cx="2771775" cy="2200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box(in)">
                                      <p:cBhvr>
                                        <p:cTn id="7" dur="500"/>
                                        <p:tgtEl>
                                          <p:spTgt spid="93"/>
                                        </p:tgtEl>
                                      </p:cBhvr>
                                    </p:animEffect>
                                  </p:childTnLst>
                                </p:cTn>
                              </p:par>
                              <p:par>
                                <p:cTn id="8" presetID="4" presetClass="entr" presetSubtype="16"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box(in)">
                                      <p:cBhvr>
                                        <p:cTn id="10" dur="500"/>
                                        <p:tgtEl>
                                          <p:spTgt spid="84"/>
                                        </p:tgtEl>
                                      </p:cBhvr>
                                    </p:animEffect>
                                  </p:childTnLst>
                                </p:cTn>
                              </p:par>
                              <p:par>
                                <p:cTn id="11" presetID="4" presetClass="entr" presetSubtype="16"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box(in)">
                                      <p:cBhvr>
                                        <p:cTn id="13" dur="500"/>
                                        <p:tgtEl>
                                          <p:spTgt spid="85"/>
                                        </p:tgtEl>
                                      </p:cBhvr>
                                    </p:animEffect>
                                  </p:childTnLst>
                                </p:cTn>
                              </p:par>
                              <p:par>
                                <p:cTn id="14" presetID="4" presetClass="entr" presetSubtype="16" fill="hold"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box(in)">
                                      <p:cBhvr>
                                        <p:cTn id="16" dur="500"/>
                                        <p:tgtEl>
                                          <p:spTgt spid="94"/>
                                        </p:tgtEl>
                                      </p:cBhvr>
                                    </p:animEffect>
                                  </p:childTnLst>
                                </p:cTn>
                              </p:par>
                              <p:par>
                                <p:cTn id="17" presetID="4" presetClass="entr" presetSubtype="16"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box(in)">
                                      <p:cBhvr>
                                        <p:cTn id="19" dur="500"/>
                                        <p:tgtEl>
                                          <p:spTgt spid="86"/>
                                        </p:tgtEl>
                                      </p:cBhvr>
                                    </p:animEffect>
                                  </p:childTnLst>
                                </p:cTn>
                              </p:par>
                              <p:par>
                                <p:cTn id="20" presetID="4" presetClass="entr" presetSubtype="16" fill="hold"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box(in)">
                                      <p:cBhvr>
                                        <p:cTn id="22" dur="500"/>
                                        <p:tgtEl>
                                          <p:spTgt spid="95"/>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box(in)">
                                      <p:cBhvr>
                                        <p:cTn id="25" dur="500"/>
                                        <p:tgtEl>
                                          <p:spTgt spid="100"/>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box(in)">
                                      <p:cBhvr>
                                        <p:cTn id="28" dur="500"/>
                                        <p:tgtEl>
                                          <p:spTgt spid="99"/>
                                        </p:tgtEl>
                                      </p:cBhvr>
                                    </p:animEffect>
                                  </p:childTnLst>
                                </p:cTn>
                              </p:par>
                              <p:par>
                                <p:cTn id="29" presetID="4" presetClass="entr" presetSubtype="16"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box(in)">
                                      <p:cBhvr>
                                        <p:cTn id="31" dur="500"/>
                                        <p:tgtEl>
                                          <p:spTgt spid="91"/>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box(in)">
                                      <p:cBhvr>
                                        <p:cTn id="34" dur="500"/>
                                        <p:tgtEl>
                                          <p:spTgt spid="98"/>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box(in)">
                                      <p:cBhvr>
                                        <p:cTn id="37" dur="500"/>
                                        <p:tgtEl>
                                          <p:spTgt spid="97"/>
                                        </p:tgtEl>
                                      </p:cBhvr>
                                    </p:animEffect>
                                  </p:childTnLst>
                                </p:cTn>
                              </p:par>
                              <p:par>
                                <p:cTn id="38" presetID="4" presetClass="entr" presetSubtype="16"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box(in)">
                                      <p:cBhvr>
                                        <p:cTn id="40" dur="500"/>
                                        <p:tgtEl>
                                          <p:spTgt spid="87"/>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box(in)">
                                      <p:cBhvr>
                                        <p:cTn id="43" dur="500"/>
                                        <p:tgtEl>
                                          <p:spTgt spid="102"/>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box(in)">
                                      <p:cBhvr>
                                        <p:cTn id="46" dur="500"/>
                                        <p:tgtEl>
                                          <p:spTgt spid="101"/>
                                        </p:tgtEl>
                                      </p:cBhvr>
                                    </p:animEffect>
                                  </p:childTnLst>
                                </p:cTn>
                              </p:par>
                              <p:par>
                                <p:cTn id="47" presetID="4" presetClass="entr" presetSubtype="16" fill="hold" nodeType="with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box(in)">
                                      <p:cBhvr>
                                        <p:cTn id="49" dur="500"/>
                                        <p:tgtEl>
                                          <p:spTgt spid="96"/>
                                        </p:tgtEl>
                                      </p:cBhvr>
                                    </p:animEffect>
                                  </p:childTnLst>
                                </p:cTn>
                              </p:par>
                              <p:par>
                                <p:cTn id="50" presetID="4" presetClass="entr" presetSubtype="16" fill="hold" nodeType="with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box(in)">
                                      <p:cBhvr>
                                        <p:cTn id="52" dur="500"/>
                                        <p:tgtEl>
                                          <p:spTgt spid="92"/>
                                        </p:tgtEl>
                                      </p:cBhvr>
                                    </p:animEffect>
                                  </p:childTnLst>
                                </p:cTn>
                              </p:par>
                              <p:par>
                                <p:cTn id="53" presetID="4" presetClass="entr" presetSubtype="16" fill="hold" nodeType="with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box(in)">
                                      <p:cBhvr>
                                        <p:cTn id="55" dur="500"/>
                                        <p:tgtEl>
                                          <p:spTgt spid="89"/>
                                        </p:tgtEl>
                                      </p:cBhvr>
                                    </p:animEffect>
                                  </p:childTnLst>
                                </p:cTn>
                              </p:par>
                              <p:par>
                                <p:cTn id="56" presetID="4" presetClass="entr" presetSubtype="16" fill="hold" nodeType="with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box(in)">
                                      <p:cBhvr>
                                        <p:cTn id="58"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99" grpId="0"/>
      <p:bldP spid="100" grpId="0"/>
      <p:bldP spid="101" grpId="0"/>
      <p:bldP spid="10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rPr>
              <a:t>Inheritance</a:t>
            </a:r>
            <a:endParaRPr lang="en-US" dirty="0">
              <a:solidFill>
                <a:schemeClr val="tx2">
                  <a:lumMod val="60000"/>
                  <a:lumOff val="40000"/>
                </a:schemeClr>
              </a:solidFill>
            </a:endParaRP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grpSp>
        <p:nvGrpSpPr>
          <p:cNvPr id="50" name="Group 49"/>
          <p:cNvGrpSpPr/>
          <p:nvPr/>
        </p:nvGrpSpPr>
        <p:grpSpPr>
          <a:xfrm>
            <a:off x="533400" y="2590800"/>
            <a:ext cx="8201892" cy="2209800"/>
            <a:chOff x="533400" y="1371600"/>
            <a:chExt cx="8201892" cy="2750062"/>
          </a:xfrm>
        </p:grpSpPr>
        <p:cxnSp>
          <p:nvCxnSpPr>
            <p:cNvPr id="44" name="Straight Arrow Connector 43"/>
            <p:cNvCxnSpPr/>
            <p:nvPr/>
          </p:nvCxnSpPr>
          <p:spPr>
            <a:xfrm flipV="1">
              <a:off x="6781800" y="3124200"/>
              <a:ext cx="0" cy="22860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215311" y="2133600"/>
              <a:ext cx="0" cy="30480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781800" y="2133600"/>
              <a:ext cx="0" cy="30480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410200" y="2133600"/>
              <a:ext cx="0" cy="30480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339007" y="1752600"/>
              <a:ext cx="204088" cy="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2514600" y="3124200"/>
              <a:ext cx="0" cy="22860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3948111" y="2133600"/>
              <a:ext cx="0" cy="30480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514600" y="2133600"/>
              <a:ext cx="0" cy="30480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1143000" y="2133600"/>
              <a:ext cx="0" cy="30480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943600" y="1752600"/>
              <a:ext cx="204088" cy="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124200" y="1752600"/>
              <a:ext cx="204088" cy="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52600" y="1752600"/>
              <a:ext cx="204088" cy="0"/>
            </a:xfrm>
            <a:prstGeom prst="straightConnector1">
              <a:avLst/>
            </a:prstGeom>
            <a:ln w="3810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557208" y="3343280"/>
              <a:ext cx="8153400" cy="778382"/>
              <a:chOff x="685800" y="4784218"/>
              <a:chExt cx="7848600" cy="778382"/>
            </a:xfrm>
          </p:grpSpPr>
          <p:sp>
            <p:nvSpPr>
              <p:cNvPr id="55" name="Rounded Rectangle 54"/>
              <p:cNvSpPr/>
              <p:nvPr/>
            </p:nvSpPr>
            <p:spPr>
              <a:xfrm>
                <a:off x="685800" y="4784218"/>
                <a:ext cx="7848600" cy="778382"/>
              </a:xfrm>
              <a:prstGeom prst="roundRect">
                <a:avLst/>
              </a:prstGeom>
              <a:solidFill>
                <a:srgbClr val="679E2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2667000" y="4896410"/>
                <a:ext cx="4114800" cy="631988"/>
              </a:xfrm>
              <a:prstGeom prst="rect">
                <a:avLst/>
              </a:prstGeom>
              <a:noFill/>
            </p:spPr>
            <p:txBody>
              <a:bodyPr wrap="square" rtlCol="0">
                <a:spAutoFit/>
              </a:bodyPr>
              <a:lstStyle/>
              <a:p>
                <a:pPr algn="ctr"/>
                <a:r>
                  <a:rPr lang="en-US" sz="1600" b="1" dirty="0" smtClean="0">
                    <a:solidFill>
                      <a:schemeClr val="bg1"/>
                    </a:solidFill>
                    <a:latin typeface="Calibri" pitchFamily="34" charset="0"/>
                    <a:cs typeface="Arial" pitchFamily="34" charset="0"/>
                  </a:rPr>
                  <a:t>PLATFORM CODE</a:t>
                </a:r>
              </a:p>
              <a:p>
                <a:pPr algn="ctr"/>
                <a:r>
                  <a:rPr lang="en-US" sz="1100" dirty="0" err="1" smtClean="0">
                    <a:solidFill>
                      <a:schemeClr val="bg1"/>
                    </a:solidFill>
                    <a:latin typeface="Calibri" pitchFamily="34" charset="0"/>
                    <a:cs typeface="Arial" pitchFamily="34" charset="0"/>
                  </a:rPr>
                  <a:t>DrupalGem</a:t>
                </a:r>
                <a:r>
                  <a:rPr lang="en-US" sz="1100" dirty="0" smtClean="0">
                    <a:solidFill>
                      <a:schemeClr val="bg1"/>
                    </a:solidFill>
                    <a:latin typeface="Calibri" pitchFamily="34" charset="0"/>
                    <a:cs typeface="Arial" pitchFamily="34" charset="0"/>
                  </a:rPr>
                  <a:t> Platform Team</a:t>
                </a:r>
              </a:p>
            </p:txBody>
          </p:sp>
        </p:grpSp>
        <p:grpSp>
          <p:nvGrpSpPr>
            <p:cNvPr id="110" name="Group 109"/>
            <p:cNvGrpSpPr/>
            <p:nvPr/>
          </p:nvGrpSpPr>
          <p:grpSpPr>
            <a:xfrm>
              <a:off x="533400" y="1371600"/>
              <a:ext cx="4000488" cy="1776416"/>
              <a:chOff x="357192" y="2133600"/>
              <a:chExt cx="4000488" cy="1776416"/>
            </a:xfrm>
          </p:grpSpPr>
          <p:grpSp>
            <p:nvGrpSpPr>
              <p:cNvPr id="67" name="Group 66"/>
              <p:cNvGrpSpPr/>
              <p:nvPr/>
            </p:nvGrpSpPr>
            <p:grpSpPr>
              <a:xfrm>
                <a:off x="381000" y="3131634"/>
                <a:ext cx="3962400" cy="778382"/>
                <a:chOff x="685800" y="4038600"/>
                <a:chExt cx="3657600" cy="778382"/>
              </a:xfrm>
            </p:grpSpPr>
            <p:sp>
              <p:nvSpPr>
                <p:cNvPr id="68" name="Rounded Rectangle 67"/>
                <p:cNvSpPr/>
                <p:nvPr/>
              </p:nvSpPr>
              <p:spPr>
                <a:xfrm>
                  <a:off x="685800" y="4038600"/>
                  <a:ext cx="3657600" cy="77838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582947" y="4199736"/>
                  <a:ext cx="1863306" cy="421325"/>
                </a:xfrm>
                <a:prstGeom prst="rect">
                  <a:avLst/>
                </a:prstGeom>
                <a:noFill/>
              </p:spPr>
              <p:txBody>
                <a:bodyPr wrap="square" rtlCol="0">
                  <a:spAutoFit/>
                </a:bodyPr>
                <a:lstStyle/>
                <a:p>
                  <a:pPr algn="ctr"/>
                  <a:r>
                    <a:rPr lang="en-US" sz="1600" b="1" dirty="0" smtClean="0">
                      <a:solidFill>
                        <a:schemeClr val="bg1"/>
                      </a:solidFill>
                      <a:latin typeface="Calibri" pitchFamily="34" charset="0"/>
                      <a:cs typeface="Arial" pitchFamily="34" charset="0"/>
                    </a:rPr>
                    <a:t>BRAND CODE</a:t>
                  </a:r>
                </a:p>
              </p:txBody>
            </p:sp>
          </p:grpSp>
          <p:grpSp>
            <p:nvGrpSpPr>
              <p:cNvPr id="74" name="Group 73"/>
              <p:cNvGrpSpPr/>
              <p:nvPr/>
            </p:nvGrpSpPr>
            <p:grpSpPr>
              <a:xfrm>
                <a:off x="1742196" y="2133600"/>
                <a:ext cx="1244768" cy="842651"/>
                <a:chOff x="666467" y="4031159"/>
                <a:chExt cx="3691048" cy="842651"/>
              </a:xfrm>
            </p:grpSpPr>
            <p:sp>
              <p:nvSpPr>
                <p:cNvPr id="75" name="Rounded Rectangle 74"/>
                <p:cNvSpPr/>
                <p:nvPr/>
              </p:nvSpPr>
              <p:spPr>
                <a:xfrm>
                  <a:off x="685800" y="4038600"/>
                  <a:ext cx="3657600" cy="77838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666467" y="4031159"/>
                  <a:ext cx="3691048" cy="842651"/>
                </a:xfrm>
                <a:prstGeom prst="rect">
                  <a:avLst/>
                </a:prstGeom>
                <a:noFill/>
              </p:spPr>
              <p:txBody>
                <a:bodyPr wrap="square" rtlCol="0">
                  <a:spAutoFit/>
                </a:bodyPr>
                <a:lstStyle/>
                <a:p>
                  <a:pPr algn="ctr"/>
                  <a:r>
                    <a:rPr lang="en-US" sz="1600" b="1" dirty="0" smtClean="0">
                      <a:solidFill>
                        <a:schemeClr val="bg1"/>
                      </a:solidFill>
                      <a:latin typeface="Calibri" pitchFamily="34" charset="0"/>
                      <a:cs typeface="Arial" pitchFamily="34" charset="0"/>
                    </a:rPr>
                    <a:t>SITE CODE</a:t>
                  </a:r>
                </a:p>
                <a:p>
                  <a:pPr algn="ctr"/>
                  <a:r>
                    <a:rPr lang="en-US" sz="1100" dirty="0" smtClean="0">
                      <a:solidFill>
                        <a:schemeClr val="bg1"/>
                      </a:solidFill>
                      <a:latin typeface="Calibri" pitchFamily="34" charset="0"/>
                      <a:cs typeface="Arial" pitchFamily="34" charset="0"/>
                    </a:rPr>
                    <a:t>Maintenance</a:t>
                  </a:r>
                </a:p>
                <a:p>
                  <a:pPr algn="ctr"/>
                  <a:r>
                    <a:rPr lang="en-US" sz="1100" dirty="0" smtClean="0">
                      <a:solidFill>
                        <a:schemeClr val="bg1"/>
                      </a:solidFill>
                      <a:latin typeface="Calibri" pitchFamily="34" charset="0"/>
                      <a:cs typeface="Arial" pitchFamily="34" charset="0"/>
                    </a:rPr>
                    <a:t>Engineer</a:t>
                  </a:r>
                </a:p>
              </p:txBody>
            </p:sp>
          </p:grpSp>
          <p:grpSp>
            <p:nvGrpSpPr>
              <p:cNvPr id="77" name="Group 76"/>
              <p:cNvGrpSpPr/>
              <p:nvPr/>
            </p:nvGrpSpPr>
            <p:grpSpPr>
              <a:xfrm>
                <a:off x="357192" y="2133600"/>
                <a:ext cx="1244768" cy="842651"/>
                <a:chOff x="666467" y="4031159"/>
                <a:chExt cx="3691048" cy="842651"/>
              </a:xfrm>
            </p:grpSpPr>
            <p:sp>
              <p:nvSpPr>
                <p:cNvPr id="78" name="Rounded Rectangle 77"/>
                <p:cNvSpPr/>
                <p:nvPr/>
              </p:nvSpPr>
              <p:spPr>
                <a:xfrm>
                  <a:off x="685800" y="4038600"/>
                  <a:ext cx="3657600" cy="77838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66467" y="4031159"/>
                  <a:ext cx="3691048" cy="842651"/>
                </a:xfrm>
                <a:prstGeom prst="rect">
                  <a:avLst/>
                </a:prstGeom>
                <a:noFill/>
              </p:spPr>
              <p:txBody>
                <a:bodyPr wrap="square" rtlCol="0">
                  <a:spAutoFit/>
                </a:bodyPr>
                <a:lstStyle/>
                <a:p>
                  <a:pPr algn="ctr"/>
                  <a:r>
                    <a:rPr lang="en-US" sz="1600" b="1" dirty="0" smtClean="0">
                      <a:solidFill>
                        <a:schemeClr val="bg1"/>
                      </a:solidFill>
                      <a:latin typeface="Calibri" pitchFamily="34" charset="0"/>
                      <a:cs typeface="Arial" pitchFamily="34" charset="0"/>
                    </a:rPr>
                    <a:t>SITE CODE</a:t>
                  </a:r>
                </a:p>
                <a:p>
                  <a:pPr algn="ctr"/>
                  <a:r>
                    <a:rPr lang="en-US" sz="1100" dirty="0" smtClean="0">
                      <a:solidFill>
                        <a:schemeClr val="bg1"/>
                      </a:solidFill>
                      <a:latin typeface="Calibri" pitchFamily="34" charset="0"/>
                      <a:cs typeface="Arial" pitchFamily="34" charset="0"/>
                    </a:rPr>
                    <a:t>Maintenance</a:t>
                  </a:r>
                </a:p>
                <a:p>
                  <a:pPr algn="ctr"/>
                  <a:r>
                    <a:rPr lang="en-US" sz="1100" dirty="0" smtClean="0">
                      <a:solidFill>
                        <a:schemeClr val="bg1"/>
                      </a:solidFill>
                      <a:latin typeface="Calibri" pitchFamily="34" charset="0"/>
                      <a:cs typeface="Arial" pitchFamily="34" charset="0"/>
                    </a:rPr>
                    <a:t>Engineer</a:t>
                  </a:r>
                </a:p>
              </p:txBody>
            </p:sp>
          </p:grpSp>
          <p:grpSp>
            <p:nvGrpSpPr>
              <p:cNvPr id="80" name="Group 79"/>
              <p:cNvGrpSpPr/>
              <p:nvPr/>
            </p:nvGrpSpPr>
            <p:grpSpPr>
              <a:xfrm>
                <a:off x="3112912" y="2133600"/>
                <a:ext cx="1244768" cy="842651"/>
                <a:chOff x="666467" y="4031159"/>
                <a:chExt cx="3691048" cy="842651"/>
              </a:xfrm>
            </p:grpSpPr>
            <p:sp>
              <p:nvSpPr>
                <p:cNvPr id="81" name="Rounded Rectangle 80"/>
                <p:cNvSpPr/>
                <p:nvPr/>
              </p:nvSpPr>
              <p:spPr>
                <a:xfrm>
                  <a:off x="685800" y="4038600"/>
                  <a:ext cx="3657600" cy="77838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666467" y="4031159"/>
                  <a:ext cx="3691048" cy="842651"/>
                </a:xfrm>
                <a:prstGeom prst="rect">
                  <a:avLst/>
                </a:prstGeom>
                <a:noFill/>
              </p:spPr>
              <p:txBody>
                <a:bodyPr wrap="square" rtlCol="0">
                  <a:spAutoFit/>
                </a:bodyPr>
                <a:lstStyle/>
                <a:p>
                  <a:pPr algn="ctr"/>
                  <a:r>
                    <a:rPr lang="en-US" sz="1600" b="1" dirty="0" smtClean="0">
                      <a:solidFill>
                        <a:schemeClr val="bg1"/>
                      </a:solidFill>
                      <a:latin typeface="Calibri" pitchFamily="34" charset="0"/>
                      <a:cs typeface="Arial" pitchFamily="34" charset="0"/>
                    </a:rPr>
                    <a:t>SITE CODE</a:t>
                  </a:r>
                </a:p>
                <a:p>
                  <a:pPr algn="ctr"/>
                  <a:r>
                    <a:rPr lang="en-US" sz="1100" dirty="0" smtClean="0">
                      <a:solidFill>
                        <a:schemeClr val="bg1"/>
                      </a:solidFill>
                      <a:latin typeface="Calibri" pitchFamily="34" charset="0"/>
                      <a:cs typeface="Arial" pitchFamily="34" charset="0"/>
                    </a:rPr>
                    <a:t>Maintenance</a:t>
                  </a:r>
                </a:p>
                <a:p>
                  <a:pPr algn="ctr"/>
                  <a:r>
                    <a:rPr lang="en-US" sz="1100" dirty="0" smtClean="0">
                      <a:solidFill>
                        <a:schemeClr val="bg1"/>
                      </a:solidFill>
                      <a:latin typeface="Calibri" pitchFamily="34" charset="0"/>
                      <a:cs typeface="Arial" pitchFamily="34" charset="0"/>
                    </a:rPr>
                    <a:t>Engineer</a:t>
                  </a:r>
                </a:p>
              </p:txBody>
            </p:sp>
          </p:grpSp>
        </p:grpSp>
        <p:grpSp>
          <p:nvGrpSpPr>
            <p:cNvPr id="109" name="Group 108"/>
            <p:cNvGrpSpPr/>
            <p:nvPr/>
          </p:nvGrpSpPr>
          <p:grpSpPr>
            <a:xfrm>
              <a:off x="4734804" y="1371600"/>
              <a:ext cx="4000488" cy="1776416"/>
              <a:chOff x="4558596" y="2133600"/>
              <a:chExt cx="4000488" cy="1776416"/>
            </a:xfrm>
          </p:grpSpPr>
          <p:grpSp>
            <p:nvGrpSpPr>
              <p:cNvPr id="97" name="Group 96"/>
              <p:cNvGrpSpPr/>
              <p:nvPr/>
            </p:nvGrpSpPr>
            <p:grpSpPr>
              <a:xfrm>
                <a:off x="4582404" y="3131634"/>
                <a:ext cx="3962400" cy="778382"/>
                <a:chOff x="685800" y="4038600"/>
                <a:chExt cx="3657600" cy="778382"/>
              </a:xfrm>
            </p:grpSpPr>
            <p:sp>
              <p:nvSpPr>
                <p:cNvPr id="98" name="Rounded Rectangle 97"/>
                <p:cNvSpPr/>
                <p:nvPr/>
              </p:nvSpPr>
              <p:spPr>
                <a:xfrm>
                  <a:off x="685800" y="4038600"/>
                  <a:ext cx="3657600" cy="77838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1582947" y="4199736"/>
                  <a:ext cx="1863306" cy="421325"/>
                </a:xfrm>
                <a:prstGeom prst="rect">
                  <a:avLst/>
                </a:prstGeom>
                <a:noFill/>
              </p:spPr>
              <p:txBody>
                <a:bodyPr wrap="square" rtlCol="0">
                  <a:spAutoFit/>
                </a:bodyPr>
                <a:lstStyle/>
                <a:p>
                  <a:pPr algn="ctr"/>
                  <a:r>
                    <a:rPr lang="en-US" sz="1600" b="1" dirty="0" smtClean="0">
                      <a:solidFill>
                        <a:schemeClr val="bg1"/>
                      </a:solidFill>
                      <a:latin typeface="Calibri" pitchFamily="34" charset="0"/>
                      <a:cs typeface="Arial" pitchFamily="34" charset="0"/>
                    </a:rPr>
                    <a:t>BRAND CODE</a:t>
                  </a:r>
                </a:p>
              </p:txBody>
            </p:sp>
          </p:grpSp>
          <p:grpSp>
            <p:nvGrpSpPr>
              <p:cNvPr id="100" name="Group 99"/>
              <p:cNvGrpSpPr/>
              <p:nvPr/>
            </p:nvGrpSpPr>
            <p:grpSpPr>
              <a:xfrm>
                <a:off x="5943600" y="2133600"/>
                <a:ext cx="1244768" cy="842651"/>
                <a:chOff x="666467" y="4031159"/>
                <a:chExt cx="3691048" cy="842651"/>
              </a:xfrm>
            </p:grpSpPr>
            <p:sp>
              <p:nvSpPr>
                <p:cNvPr id="101" name="Rounded Rectangle 100"/>
                <p:cNvSpPr/>
                <p:nvPr/>
              </p:nvSpPr>
              <p:spPr>
                <a:xfrm>
                  <a:off x="685800" y="4038600"/>
                  <a:ext cx="3657600" cy="77838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666467" y="4031159"/>
                  <a:ext cx="3691048" cy="842651"/>
                </a:xfrm>
                <a:prstGeom prst="rect">
                  <a:avLst/>
                </a:prstGeom>
                <a:noFill/>
              </p:spPr>
              <p:txBody>
                <a:bodyPr wrap="square" rtlCol="0">
                  <a:spAutoFit/>
                </a:bodyPr>
                <a:lstStyle/>
                <a:p>
                  <a:pPr algn="ctr"/>
                  <a:r>
                    <a:rPr lang="en-US" sz="1600" b="1" dirty="0" smtClean="0">
                      <a:solidFill>
                        <a:schemeClr val="bg1"/>
                      </a:solidFill>
                      <a:latin typeface="Calibri" pitchFamily="34" charset="0"/>
                      <a:cs typeface="Arial" pitchFamily="34" charset="0"/>
                    </a:rPr>
                    <a:t>SITE CODE</a:t>
                  </a:r>
                </a:p>
                <a:p>
                  <a:pPr algn="ctr"/>
                  <a:r>
                    <a:rPr lang="en-US" sz="1100" dirty="0" smtClean="0">
                      <a:solidFill>
                        <a:schemeClr val="bg1"/>
                      </a:solidFill>
                      <a:latin typeface="Calibri" pitchFamily="34" charset="0"/>
                      <a:cs typeface="Arial" pitchFamily="34" charset="0"/>
                    </a:rPr>
                    <a:t>Maintenance</a:t>
                  </a:r>
                </a:p>
                <a:p>
                  <a:pPr algn="ctr"/>
                  <a:r>
                    <a:rPr lang="en-US" sz="1100" dirty="0" smtClean="0">
                      <a:solidFill>
                        <a:schemeClr val="bg1"/>
                      </a:solidFill>
                      <a:latin typeface="Calibri" pitchFamily="34" charset="0"/>
                      <a:cs typeface="Arial" pitchFamily="34" charset="0"/>
                    </a:rPr>
                    <a:t>Engineer</a:t>
                  </a:r>
                </a:p>
              </p:txBody>
            </p:sp>
          </p:grpSp>
          <p:grpSp>
            <p:nvGrpSpPr>
              <p:cNvPr id="103" name="Group 102"/>
              <p:cNvGrpSpPr/>
              <p:nvPr/>
            </p:nvGrpSpPr>
            <p:grpSpPr>
              <a:xfrm>
                <a:off x="4558596" y="2133600"/>
                <a:ext cx="1244768" cy="842651"/>
                <a:chOff x="666467" y="4031159"/>
                <a:chExt cx="3691048" cy="842651"/>
              </a:xfrm>
            </p:grpSpPr>
            <p:sp>
              <p:nvSpPr>
                <p:cNvPr id="104" name="Rounded Rectangle 103"/>
                <p:cNvSpPr/>
                <p:nvPr/>
              </p:nvSpPr>
              <p:spPr>
                <a:xfrm>
                  <a:off x="685800" y="4038600"/>
                  <a:ext cx="3657600" cy="77838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666467" y="4031159"/>
                  <a:ext cx="3691048" cy="842651"/>
                </a:xfrm>
                <a:prstGeom prst="rect">
                  <a:avLst/>
                </a:prstGeom>
                <a:noFill/>
              </p:spPr>
              <p:txBody>
                <a:bodyPr wrap="square" rtlCol="0">
                  <a:spAutoFit/>
                </a:bodyPr>
                <a:lstStyle/>
                <a:p>
                  <a:pPr algn="ctr"/>
                  <a:r>
                    <a:rPr lang="en-US" sz="1600" b="1" dirty="0" smtClean="0">
                      <a:solidFill>
                        <a:schemeClr val="bg1"/>
                      </a:solidFill>
                      <a:latin typeface="Calibri" pitchFamily="34" charset="0"/>
                      <a:cs typeface="Arial" pitchFamily="34" charset="0"/>
                    </a:rPr>
                    <a:t>SITE CODE</a:t>
                  </a:r>
                </a:p>
                <a:p>
                  <a:pPr algn="ctr"/>
                  <a:r>
                    <a:rPr lang="en-US" sz="1100" dirty="0" smtClean="0">
                      <a:solidFill>
                        <a:schemeClr val="bg1"/>
                      </a:solidFill>
                      <a:latin typeface="Calibri" pitchFamily="34" charset="0"/>
                      <a:cs typeface="Arial" pitchFamily="34" charset="0"/>
                    </a:rPr>
                    <a:t>Maintenance</a:t>
                  </a:r>
                </a:p>
                <a:p>
                  <a:pPr algn="ctr"/>
                  <a:r>
                    <a:rPr lang="en-US" sz="1100" dirty="0" smtClean="0">
                      <a:solidFill>
                        <a:schemeClr val="bg1"/>
                      </a:solidFill>
                      <a:latin typeface="Calibri" pitchFamily="34" charset="0"/>
                      <a:cs typeface="Arial" pitchFamily="34" charset="0"/>
                    </a:rPr>
                    <a:t>Engineer</a:t>
                  </a:r>
                </a:p>
              </p:txBody>
            </p:sp>
          </p:grpSp>
          <p:grpSp>
            <p:nvGrpSpPr>
              <p:cNvPr id="106" name="Group 105"/>
              <p:cNvGrpSpPr/>
              <p:nvPr/>
            </p:nvGrpSpPr>
            <p:grpSpPr>
              <a:xfrm>
                <a:off x="7314316" y="2133600"/>
                <a:ext cx="1244768" cy="842651"/>
                <a:chOff x="666467" y="4031159"/>
                <a:chExt cx="3691048" cy="842651"/>
              </a:xfrm>
            </p:grpSpPr>
            <p:sp>
              <p:nvSpPr>
                <p:cNvPr id="107" name="Rounded Rectangle 106"/>
                <p:cNvSpPr/>
                <p:nvPr/>
              </p:nvSpPr>
              <p:spPr>
                <a:xfrm>
                  <a:off x="685800" y="4038600"/>
                  <a:ext cx="3657600" cy="77838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p:cNvSpPr txBox="1"/>
                <p:nvPr/>
              </p:nvSpPr>
              <p:spPr>
                <a:xfrm>
                  <a:off x="666467" y="4031159"/>
                  <a:ext cx="3691048" cy="842651"/>
                </a:xfrm>
                <a:prstGeom prst="rect">
                  <a:avLst/>
                </a:prstGeom>
                <a:noFill/>
              </p:spPr>
              <p:txBody>
                <a:bodyPr wrap="square" rtlCol="0">
                  <a:spAutoFit/>
                </a:bodyPr>
                <a:lstStyle/>
                <a:p>
                  <a:pPr algn="ctr"/>
                  <a:r>
                    <a:rPr lang="en-US" sz="1600" b="1" dirty="0" smtClean="0">
                      <a:solidFill>
                        <a:schemeClr val="bg1"/>
                      </a:solidFill>
                      <a:latin typeface="Calibri" pitchFamily="34" charset="0"/>
                      <a:cs typeface="Arial" pitchFamily="34" charset="0"/>
                    </a:rPr>
                    <a:t>SITE CODE</a:t>
                  </a:r>
                </a:p>
                <a:p>
                  <a:pPr algn="ctr"/>
                  <a:r>
                    <a:rPr lang="en-US" sz="1100" dirty="0" smtClean="0">
                      <a:solidFill>
                        <a:schemeClr val="bg1"/>
                      </a:solidFill>
                      <a:latin typeface="Calibri" pitchFamily="34" charset="0"/>
                      <a:cs typeface="Arial" pitchFamily="34" charset="0"/>
                    </a:rPr>
                    <a:t>Maintenance</a:t>
                  </a:r>
                </a:p>
                <a:p>
                  <a:pPr algn="ctr"/>
                  <a:r>
                    <a:rPr lang="en-US" sz="1100" dirty="0" smtClean="0">
                      <a:solidFill>
                        <a:schemeClr val="bg1"/>
                      </a:solidFill>
                      <a:latin typeface="Calibri" pitchFamily="34" charset="0"/>
                      <a:cs typeface="Arial" pitchFamily="34" charset="0"/>
                    </a:rPr>
                    <a:t>Engineer</a:t>
                  </a:r>
                </a:p>
              </p:txBody>
            </p:sp>
          </p:grpSp>
        </p:grpSp>
      </p:grpSp>
      <p:sp>
        <p:nvSpPr>
          <p:cNvPr id="49" name="Rectangle 48"/>
          <p:cNvSpPr/>
          <p:nvPr/>
        </p:nvSpPr>
        <p:spPr>
          <a:xfrm>
            <a:off x="457200" y="1325880"/>
            <a:ext cx="8077200" cy="923330"/>
          </a:xfrm>
          <a:prstGeom prst="rect">
            <a:avLst/>
          </a:prstGeom>
        </p:spPr>
        <p:txBody>
          <a:bodyPr wrap="square">
            <a:spAutoFit/>
          </a:bodyPr>
          <a:lstStyle/>
          <a:p>
            <a:r>
              <a:rPr lang="en-US" dirty="0" smtClean="0">
                <a:latin typeface="Arial" pitchFamily="34" charset="0"/>
                <a:cs typeface="Arial" pitchFamily="34" charset="0"/>
              </a:rPr>
              <a:t>Each Site automatically </a:t>
            </a:r>
            <a:r>
              <a:rPr lang="en-US" b="1" dirty="0" smtClean="0">
                <a:latin typeface="Arial" pitchFamily="34" charset="0"/>
                <a:cs typeface="Arial" pitchFamily="34" charset="0"/>
              </a:rPr>
              <a:t>inherits</a:t>
            </a:r>
            <a:r>
              <a:rPr lang="en-US" dirty="0" smtClean="0">
                <a:latin typeface="Arial" pitchFamily="34" charset="0"/>
                <a:cs typeface="Arial" pitchFamily="34" charset="0"/>
              </a:rPr>
              <a:t> Platform &amp; Brand code</a:t>
            </a:r>
          </a:p>
          <a:p>
            <a:pPr>
              <a:buFont typeface="Arial" pitchFamily="34" charset="0"/>
              <a:buChar char="•"/>
            </a:pPr>
            <a:r>
              <a:rPr lang="en-US" dirty="0" smtClean="0">
                <a:latin typeface="Arial" pitchFamily="34" charset="0"/>
                <a:cs typeface="Arial" pitchFamily="34" charset="0"/>
              </a:rPr>
              <a:t> Locale Site code can </a:t>
            </a:r>
            <a:r>
              <a:rPr lang="en-US" b="1" dirty="0" smtClean="0">
                <a:latin typeface="Arial" pitchFamily="34" charset="0"/>
                <a:cs typeface="Arial" pitchFamily="34" charset="0"/>
              </a:rPr>
              <a:t>override</a:t>
            </a:r>
            <a:r>
              <a:rPr lang="en-US" dirty="0" smtClean="0">
                <a:latin typeface="Arial" pitchFamily="34" charset="0"/>
                <a:cs typeface="Arial" pitchFamily="34" charset="0"/>
              </a:rPr>
              <a:t> Brand code for that</a:t>
            </a:r>
            <a:r>
              <a:rPr lang="en-US" i="1" dirty="0" smtClean="0">
                <a:latin typeface="Arial" pitchFamily="34" charset="0"/>
                <a:cs typeface="Arial" pitchFamily="34" charset="0"/>
              </a:rPr>
              <a:t> Locale Site only</a:t>
            </a:r>
            <a:endParaRPr lang="en-US" dirty="0" smtClean="0">
              <a:latin typeface="Arial" pitchFamily="34" charset="0"/>
              <a:cs typeface="Arial" pitchFamily="34" charset="0"/>
            </a:endParaRPr>
          </a:p>
          <a:p>
            <a:pPr>
              <a:buFont typeface="Arial" pitchFamily="34" charset="0"/>
              <a:buChar char="•"/>
            </a:pPr>
            <a:r>
              <a:rPr lang="en-US" dirty="0" smtClean="0">
                <a:latin typeface="Arial" pitchFamily="34" charset="0"/>
                <a:cs typeface="Arial" pitchFamily="34" charset="0"/>
              </a:rPr>
              <a:t> Brand code can </a:t>
            </a:r>
            <a:r>
              <a:rPr lang="en-US" b="1" dirty="0" smtClean="0">
                <a:latin typeface="Arial" pitchFamily="34" charset="0"/>
                <a:cs typeface="Arial" pitchFamily="34" charset="0"/>
              </a:rPr>
              <a:t>override</a:t>
            </a:r>
            <a:r>
              <a:rPr lang="en-US" dirty="0" smtClean="0">
                <a:latin typeface="Arial" pitchFamily="34" charset="0"/>
                <a:cs typeface="Arial" pitchFamily="34" charset="0"/>
              </a:rPr>
              <a:t> Platform code for that</a:t>
            </a:r>
            <a:r>
              <a:rPr lang="en-US" i="1" dirty="0" smtClean="0">
                <a:latin typeface="Arial" pitchFamily="34" charset="0"/>
                <a:cs typeface="Arial" pitchFamily="34" charset="0"/>
              </a:rPr>
              <a:t> Brand only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dirty="0" smtClean="0">
                <a:solidFill>
                  <a:schemeClr val="tx2">
                    <a:lumMod val="60000"/>
                    <a:lumOff val="40000"/>
                  </a:schemeClr>
                </a:solidFill>
              </a:rPr>
              <a:t>Getting content from another site</a:t>
            </a: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11" name="Content Placeholder 10"/>
          <p:cNvSpPr>
            <a:spLocks noGrp="1"/>
          </p:cNvSpPr>
          <p:nvPr>
            <p:ph idx="1"/>
          </p:nvPr>
        </p:nvSpPr>
        <p:spPr>
          <a:xfrm>
            <a:off x="457200" y="1341437"/>
            <a:ext cx="7848600" cy="4525963"/>
          </a:xfrm>
        </p:spPr>
        <p:txBody>
          <a:bodyPr>
            <a:normAutofit fontScale="92500" lnSpcReduction="10000"/>
          </a:bodyPr>
          <a:lstStyle/>
          <a:p>
            <a:r>
              <a:rPr lang="en-US" dirty="0" smtClean="0"/>
              <a:t>You should not rebuild content if it exists on another site. You must </a:t>
            </a:r>
            <a:r>
              <a:rPr lang="en-US" b="1" dirty="0" smtClean="0"/>
              <a:t>localize it </a:t>
            </a:r>
            <a:r>
              <a:rPr lang="en-US" dirty="0" smtClean="0"/>
              <a:t>from the other site.</a:t>
            </a:r>
            <a:br>
              <a:rPr lang="en-US" dirty="0" smtClean="0"/>
            </a:br>
            <a:endParaRPr lang="en-US" dirty="0" smtClean="0"/>
          </a:p>
          <a:p>
            <a:r>
              <a:rPr lang="en-US" dirty="0" smtClean="0"/>
              <a:t>You can localize content from another site when the content does not yet exist in your local site.</a:t>
            </a:r>
            <a:br>
              <a:rPr lang="en-US" dirty="0" smtClean="0"/>
            </a:br>
            <a:endParaRPr lang="en-US" dirty="0" smtClean="0"/>
          </a:p>
          <a:p>
            <a:r>
              <a:rPr lang="en-US" dirty="0" smtClean="0"/>
              <a:t>If content does exist on your site, you should edit it.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620000" cy="838200"/>
          </a:xfrm>
        </p:spPr>
        <p:txBody>
          <a:bodyPr>
            <a:normAutofit/>
          </a:bodyPr>
          <a:lstStyle/>
          <a:p>
            <a:r>
              <a:rPr lang="en-US" sz="3600" dirty="0" smtClean="0">
                <a:solidFill>
                  <a:schemeClr val="tx2">
                    <a:lumMod val="60000"/>
                    <a:lumOff val="40000"/>
                  </a:schemeClr>
                </a:solidFill>
              </a:rPr>
              <a:t>Evolution of the Platform</a:t>
            </a:r>
            <a:endParaRPr lang="en-US" sz="3600" dirty="0">
              <a:solidFill>
                <a:schemeClr val="tx2">
                  <a:lumMod val="60000"/>
                  <a:lumOff val="40000"/>
                </a:schemeClr>
              </a:solidFill>
            </a:endParaRPr>
          </a:p>
        </p:txBody>
      </p:sp>
      <p:sp>
        <p:nvSpPr>
          <p:cNvPr id="4" name="Date Placeholder 3"/>
          <p:cNvSpPr>
            <a:spLocks noGrp="1"/>
          </p:cNvSpPr>
          <p:nvPr>
            <p:ph type="dt" sz="half" idx="2"/>
          </p:nvPr>
        </p:nvSpPr>
        <p:spPr>
          <a:xfrm>
            <a:off x="152400" y="6204585"/>
            <a:ext cx="1905000" cy="365125"/>
          </a:xfrm>
        </p:spPr>
        <p:txBody>
          <a:bodyPr/>
          <a:lstStyle/>
          <a:p>
            <a:fld id="{772EE9D4-31B9-43BD-8D92-A0F8A2C24B03}" type="datetime1">
              <a:rPr lang="en-US" smtClean="0"/>
              <a:pPr/>
              <a:t>3/13/2014</a:t>
            </a:fld>
            <a:endParaRPr lang="en-US"/>
          </a:p>
        </p:txBody>
      </p:sp>
      <p:sp>
        <p:nvSpPr>
          <p:cNvPr id="9" name="Content Placeholder 2"/>
          <p:cNvSpPr>
            <a:spLocks noGrp="1"/>
          </p:cNvSpPr>
          <p:nvPr>
            <p:ph idx="1"/>
          </p:nvPr>
        </p:nvSpPr>
        <p:spPr>
          <a:xfrm>
            <a:off x="457200" y="1040121"/>
            <a:ext cx="8686800" cy="731520"/>
          </a:xfrm>
        </p:spPr>
        <p:txBody>
          <a:bodyPr>
            <a:noAutofit/>
          </a:bodyPr>
          <a:lstStyle/>
          <a:p>
            <a:pPr marL="0" indent="0">
              <a:buNone/>
            </a:pPr>
            <a:r>
              <a:rPr lang="en-US" sz="2600" i="1" dirty="0" smtClean="0"/>
              <a:t>Each Brand will move to </a:t>
            </a:r>
            <a:r>
              <a:rPr lang="en-US" sz="2600" i="1" dirty="0" err="1" smtClean="0"/>
              <a:t>DrupalGem</a:t>
            </a:r>
            <a:r>
              <a:rPr lang="en-US" sz="2600" i="1" dirty="0" smtClean="0"/>
              <a:t> as part of its Redesign. </a:t>
            </a:r>
          </a:p>
        </p:txBody>
      </p:sp>
      <p:sp>
        <p:nvSpPr>
          <p:cNvPr id="7" name="Content Placeholder 2"/>
          <p:cNvSpPr txBox="1">
            <a:spLocks/>
          </p:cNvSpPr>
          <p:nvPr/>
        </p:nvSpPr>
        <p:spPr>
          <a:xfrm>
            <a:off x="457200" y="1636488"/>
            <a:ext cx="8229600" cy="4525963"/>
          </a:xfrm>
          <a:prstGeom prst="rect">
            <a:avLst/>
          </a:prstGeom>
        </p:spPr>
        <p:txBody>
          <a:bodyPr vert="horz" lIns="91440" tIns="45720" rIns="91440" bIns="45720" rtlCol="0">
            <a:normAutofit/>
          </a:bodyPr>
          <a:lstStyle/>
          <a:p>
            <a:pPr marR="0" lvl="0" algn="l" defTabSz="914400" rtl="0" eaLnBrk="1" fontAlgn="auto" latinLnBrk="0" hangingPunct="1">
              <a:lnSpc>
                <a:spcPct val="100000"/>
              </a:lnSpc>
              <a:spcBef>
                <a:spcPct val="20000"/>
              </a:spcBef>
              <a:spcAft>
                <a:spcPts val="0"/>
              </a:spcAft>
              <a:buClrTx/>
              <a:buSzTx/>
              <a:tabLst/>
              <a:defRPr/>
            </a:pPr>
            <a:r>
              <a:rPr lang="en-US" sz="2000" noProof="0" dirty="0" err="1" smtClean="0">
                <a:latin typeface="Calibri" pitchFamily="34" charset="0"/>
                <a:cs typeface="Arial" pitchFamily="34" charset="0"/>
              </a:rPr>
              <a:t>Drupal</a:t>
            </a:r>
            <a:r>
              <a:rPr lang="en-US" sz="2000" dirty="0" smtClean="0">
                <a:latin typeface="Calibri" pitchFamily="34" charset="0"/>
                <a:cs typeface="Arial" pitchFamily="34" charset="0"/>
              </a:rPr>
              <a:t>Gem Platform Goals:</a:t>
            </a:r>
            <a:r>
              <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Arial" pitchFamily="34" charset="0"/>
              </a:rPr>
              <a:t/>
            </a:r>
            <a:br>
              <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Arial" pitchFamily="34" charset="0"/>
              </a:rPr>
            </a:br>
            <a:endPar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Arial"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000" noProof="0" dirty="0" smtClean="0">
                <a:latin typeface="Calibri" pitchFamily="34" charset="0"/>
                <a:cs typeface="Arial" pitchFamily="34" charset="0"/>
              </a:rPr>
              <a:t>More easily manage </a:t>
            </a:r>
            <a:r>
              <a:rPr lang="en-US" sz="2000" b="1" noProof="0" dirty="0" smtClean="0">
                <a:latin typeface="Calibri" pitchFamily="34" charset="0"/>
                <a:cs typeface="Arial" pitchFamily="34" charset="0"/>
              </a:rPr>
              <a:t>multi-device </a:t>
            </a:r>
            <a:r>
              <a:rPr lang="en-US" sz="2000" b="1" noProof="0" dirty="0" err="1" smtClean="0">
                <a:latin typeface="Calibri" pitchFamily="34" charset="0"/>
                <a:cs typeface="Arial" pitchFamily="34" charset="0"/>
              </a:rPr>
              <a:t>suppor</a:t>
            </a:r>
            <a:r>
              <a:rPr lang="en-US" sz="2000" b="1" dirty="0" smtClean="0">
                <a:latin typeface="Calibri" pitchFamily="34" charset="0"/>
                <a:cs typeface="Arial" pitchFamily="34" charset="0"/>
              </a:rPr>
              <a:t>t </a:t>
            </a:r>
            <a:r>
              <a:rPr lang="en-US" sz="2000" noProof="0" dirty="0" smtClean="0">
                <a:latin typeface="Calibri" pitchFamily="34" charset="0"/>
                <a:cs typeface="Arial" pitchFamily="34" charset="0"/>
              </a:rPr>
              <a:t>with the proliferation of devices in the markets globally. Sites can now also share content.</a:t>
            </a:r>
            <a:r>
              <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Arial" pitchFamily="34" charset="0"/>
              </a:rPr>
              <a:t/>
            </a:r>
            <a:br>
              <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Arial" pitchFamily="34" charset="0"/>
              </a:rPr>
            </a:br>
            <a:endPar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Arial" pitchFamily="34" charset="0"/>
            </a:endParaRPr>
          </a:p>
          <a:p>
            <a:pPr marL="342900" indent="-342900">
              <a:spcBef>
                <a:spcPct val="20000"/>
              </a:spcBef>
              <a:buFont typeface="Arial" pitchFamily="34" charset="0"/>
              <a:buChar char="•"/>
            </a:pPr>
            <a:r>
              <a:rPr lang="en-US" sz="2000" b="1" dirty="0" smtClean="0">
                <a:latin typeface="Calibri" pitchFamily="34" charset="0"/>
                <a:cs typeface="Arial" pitchFamily="34" charset="0"/>
              </a:rPr>
              <a:t>Decrease time and effort to roll out enhancements </a:t>
            </a:r>
            <a:r>
              <a:rPr lang="en-US" sz="2000" dirty="0" smtClean="0">
                <a:latin typeface="Calibri" pitchFamily="34" charset="0"/>
                <a:cs typeface="Arial" pitchFamily="34" charset="0"/>
              </a:rPr>
              <a:t>and marketing programs through localization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000" dirty="0" smtClean="0">
              <a:latin typeface="Calibri" pitchFamily="34" charset="0"/>
              <a:cs typeface="Arial"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000" dirty="0" smtClean="0">
                <a:latin typeface="Calibri" pitchFamily="34" charset="0"/>
                <a:cs typeface="Arial" pitchFamily="34" charset="0"/>
              </a:rPr>
              <a:t>Put more </a:t>
            </a:r>
            <a:r>
              <a:rPr lang="en-US" sz="2000" b="1" dirty="0" smtClean="0">
                <a:latin typeface="Calibri" pitchFamily="34" charset="0"/>
                <a:cs typeface="Arial" pitchFamily="34" charset="0"/>
              </a:rPr>
              <a:t>direct control of content </a:t>
            </a:r>
            <a:r>
              <a:rPr lang="en-US" sz="2000" dirty="0" smtClean="0">
                <a:latin typeface="Calibri" pitchFamily="34" charset="0"/>
                <a:cs typeface="Arial" pitchFamily="34" charset="0"/>
              </a:rPr>
              <a:t>in the hands of the business owners and agencies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000" dirty="0" smtClean="0">
              <a:latin typeface="Calibri" pitchFamily="34" charset="0"/>
              <a:cs typeface="Arial"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Arial" pitchFamily="34" charset="0"/>
              </a:rPr>
              <a:t>Support more </a:t>
            </a:r>
            <a:r>
              <a:rPr kumimoji="0" lang="en-US" sz="2000" b="1" i="0" u="none" strike="noStrike" kern="1200" cap="none" spc="0" normalizeH="0" baseline="0" noProof="0" dirty="0" smtClean="0">
                <a:ln>
                  <a:noFill/>
                </a:ln>
                <a:solidFill>
                  <a:schemeClr val="tx1"/>
                </a:solidFill>
                <a:effectLst/>
                <a:uLnTx/>
                <a:uFillTx/>
                <a:latin typeface="Calibri" pitchFamily="34" charset="0"/>
                <a:ea typeface="+mn-ea"/>
                <a:cs typeface="Arial" pitchFamily="34" charset="0"/>
              </a:rPr>
              <a:t>efficient </a:t>
            </a:r>
            <a:r>
              <a:rPr kumimoji="0" lang="en-US" sz="2000" b="1" i="0" u="none" strike="noStrike" kern="1200" cap="none" spc="0" normalizeH="0" baseline="0" noProof="0" dirty="0" err="1" smtClean="0">
                <a:ln>
                  <a:noFill/>
                </a:ln>
                <a:solidFill>
                  <a:schemeClr val="tx1"/>
                </a:solidFill>
                <a:effectLst/>
                <a:uLnTx/>
                <a:uFillTx/>
                <a:latin typeface="Calibri" pitchFamily="34" charset="0"/>
                <a:ea typeface="+mn-ea"/>
                <a:cs typeface="Arial" pitchFamily="34" charset="0"/>
              </a:rPr>
              <a:t>progressio</a:t>
            </a:r>
            <a:r>
              <a:rPr lang="en-US" sz="2000" b="1" dirty="0" smtClean="0">
                <a:latin typeface="Calibri" pitchFamily="34" charset="0"/>
                <a:cs typeface="Arial" pitchFamily="34" charset="0"/>
              </a:rPr>
              <a:t>n of brand sites </a:t>
            </a:r>
            <a:r>
              <a:rPr lang="en-US" sz="2000" dirty="0" smtClean="0">
                <a:latin typeface="Calibri" pitchFamily="34" charset="0"/>
                <a:cs typeface="Arial" pitchFamily="34" charset="0"/>
              </a:rPr>
              <a:t>from </a:t>
            </a:r>
            <a:r>
              <a:rPr lang="en-US" sz="2000" dirty="0" err="1" smtClean="0">
                <a:latin typeface="Calibri" pitchFamily="34" charset="0"/>
                <a:cs typeface="Arial" pitchFamily="34" charset="0"/>
              </a:rPr>
              <a:t>Coresite</a:t>
            </a:r>
            <a:r>
              <a:rPr lang="en-US" sz="2000" dirty="0" smtClean="0">
                <a:latin typeface="Calibri" pitchFamily="34" charset="0"/>
                <a:cs typeface="Arial" pitchFamily="34" charset="0"/>
              </a:rPr>
              <a:t> to </a:t>
            </a:r>
            <a:r>
              <a:rPr lang="en-US" sz="2000" dirty="0" err="1" smtClean="0">
                <a:latin typeface="Calibri" pitchFamily="34" charset="0"/>
                <a:cs typeface="Arial" pitchFamily="34" charset="0"/>
              </a:rPr>
              <a:t>Coresite</a:t>
            </a:r>
            <a:r>
              <a:rPr lang="en-US" sz="2000" dirty="0" smtClean="0">
                <a:latin typeface="Calibri" pitchFamily="34" charset="0"/>
                <a:cs typeface="Arial" pitchFamily="34" charset="0"/>
              </a:rPr>
              <a:t> Plus to E-Commerce/M-Commerce</a:t>
            </a:r>
            <a:endPar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Arial"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titled-1.jpg"/>
          <p:cNvPicPr>
            <a:picLocks noChangeAspect="1"/>
          </p:cNvPicPr>
          <p:nvPr/>
        </p:nvPicPr>
        <p:blipFill>
          <a:blip r:embed="rId3" cstate="print"/>
          <a:stretch>
            <a:fillRect/>
          </a:stretch>
        </p:blipFill>
        <p:spPr>
          <a:xfrm>
            <a:off x="447675" y="1243012"/>
            <a:ext cx="8248650" cy="4371975"/>
          </a:xfrm>
          <a:prstGeom prst="rect">
            <a:avLst/>
          </a:prstGeom>
        </p:spPr>
      </p:pic>
      <p:sp>
        <p:nvSpPr>
          <p:cNvPr id="2" name="Title 1"/>
          <p:cNvSpPr>
            <a:spLocks noGrp="1"/>
          </p:cNvSpPr>
          <p:nvPr>
            <p:ph type="title"/>
          </p:nvPr>
        </p:nvSpPr>
        <p:spPr/>
        <p:txBody>
          <a:bodyPr/>
          <a:lstStyle/>
          <a:p>
            <a:r>
              <a:rPr lang="en-US" dirty="0" smtClean="0">
                <a:solidFill>
                  <a:schemeClr val="tx2">
                    <a:lumMod val="60000"/>
                    <a:lumOff val="40000"/>
                  </a:schemeClr>
                </a:solidFill>
              </a:rPr>
              <a:t>Getting content from La </a:t>
            </a:r>
            <a:r>
              <a:rPr lang="en-US" dirty="0" err="1" smtClean="0">
                <a:solidFill>
                  <a:schemeClr val="tx2">
                    <a:lumMod val="60000"/>
                    <a:lumOff val="40000"/>
                  </a:schemeClr>
                </a:solidFill>
              </a:rPr>
              <a:t>Mer</a:t>
            </a:r>
            <a:r>
              <a:rPr lang="en-US" dirty="0" smtClean="0">
                <a:solidFill>
                  <a:schemeClr val="tx2">
                    <a:lumMod val="60000"/>
                    <a:lumOff val="40000"/>
                  </a:schemeClr>
                </a:solidFill>
              </a:rPr>
              <a:t> US</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6" name="Oval 5"/>
          <p:cNvSpPr/>
          <p:nvPr/>
        </p:nvSpPr>
        <p:spPr>
          <a:xfrm>
            <a:off x="381000" y="1371600"/>
            <a:ext cx="2667000"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60000"/>
                    <a:lumOff val="40000"/>
                  </a:schemeClr>
                </a:solidFill>
              </a:rPr>
              <a:t>Finding content to localize</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pic>
        <p:nvPicPr>
          <p:cNvPr id="7" name="Content Placeholder 6" descr="Untitled-1.jpg"/>
          <p:cNvPicPr>
            <a:picLocks noGrp="1" noChangeAspect="1"/>
          </p:cNvPicPr>
          <p:nvPr>
            <p:ph idx="1"/>
          </p:nvPr>
        </p:nvPicPr>
        <p:blipFill>
          <a:blip r:embed="rId3" cstate="print"/>
          <a:stretch>
            <a:fillRect/>
          </a:stretch>
        </p:blipFill>
        <p:spPr>
          <a:xfrm>
            <a:off x="457200" y="1547019"/>
            <a:ext cx="8229600" cy="4114800"/>
          </a:xfrm>
        </p:spPr>
      </p:pic>
      <p:sp>
        <p:nvSpPr>
          <p:cNvPr id="8" name="Oval 7"/>
          <p:cNvSpPr/>
          <p:nvPr/>
        </p:nvSpPr>
        <p:spPr>
          <a:xfrm>
            <a:off x="7543800" y="1447800"/>
            <a:ext cx="1295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371600" y="2743200"/>
            <a:ext cx="16002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175500" y="5422900"/>
            <a:ext cx="3048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Untitled-3.jpg"/>
          <p:cNvPicPr>
            <a:picLocks noGrp="1" noChangeAspect="1"/>
          </p:cNvPicPr>
          <p:nvPr>
            <p:ph idx="1"/>
          </p:nvPr>
        </p:nvPicPr>
        <p:blipFill>
          <a:blip r:embed="rId3" cstate="print"/>
          <a:stretch>
            <a:fillRect/>
          </a:stretch>
        </p:blipFill>
        <p:spPr>
          <a:xfrm>
            <a:off x="457200" y="1370958"/>
            <a:ext cx="8229600" cy="4466922"/>
          </a:xfrm>
        </p:spPr>
      </p:pic>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6" name="Title 1"/>
          <p:cNvSpPr>
            <a:spLocks noGrp="1"/>
          </p:cNvSpPr>
          <p:nvPr>
            <p:ph type="title"/>
          </p:nvPr>
        </p:nvSpPr>
        <p:spPr>
          <a:xfrm>
            <a:off x="457200" y="533400"/>
            <a:ext cx="7620000" cy="838200"/>
          </a:xfrm>
        </p:spPr>
        <p:txBody>
          <a:bodyPr/>
          <a:lstStyle/>
          <a:p>
            <a:r>
              <a:rPr lang="en-US" dirty="0" smtClean="0">
                <a:solidFill>
                  <a:schemeClr val="tx2">
                    <a:lumMod val="60000"/>
                    <a:lumOff val="40000"/>
                  </a:schemeClr>
                </a:solidFill>
              </a:rPr>
              <a:t>Finding content to localize</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620000" cy="838200"/>
          </a:xfrm>
        </p:spPr>
        <p:txBody>
          <a:bodyPr>
            <a:normAutofit/>
          </a:bodyPr>
          <a:lstStyle/>
          <a:p>
            <a:r>
              <a:rPr lang="en-US" dirty="0" smtClean="0">
                <a:solidFill>
                  <a:schemeClr val="tx2">
                    <a:lumMod val="60000"/>
                    <a:lumOff val="40000"/>
                  </a:schemeClr>
                </a:solidFill>
              </a:rPr>
              <a:t>Inheritance Best Practices</a:t>
            </a:r>
            <a:endParaRPr lang="en-US" dirty="0">
              <a:solidFill>
                <a:schemeClr val="tx2">
                  <a:lumMod val="60000"/>
                  <a:lumOff val="40000"/>
                </a:schemeClr>
              </a:solidFill>
            </a:endParaRP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74571119"/>
              </p:ext>
            </p:extLst>
          </p:nvPr>
        </p:nvGraphicFramePr>
        <p:xfrm>
          <a:off x="609600" y="2443160"/>
          <a:ext cx="8305800" cy="1706880"/>
        </p:xfrm>
        <a:graphic>
          <a:graphicData uri="http://schemas.openxmlformats.org/drawingml/2006/table">
            <a:tbl>
              <a:tblPr/>
              <a:tblGrid>
                <a:gridCol w="8305800"/>
              </a:tblGrid>
              <a:tr h="270856">
                <a:tc>
                  <a:txBody>
                    <a:bodyPr/>
                    <a:lstStyle/>
                    <a:p>
                      <a:pPr marL="0" algn="l" defTabSz="914400" rtl="0" eaLnBrk="1" fontAlgn="b" latinLnBrk="0" hangingPunct="1"/>
                      <a:r>
                        <a:rPr lang="en-US" sz="2400" b="0" i="0" u="none" strike="noStrike" kern="1200" baseline="0" dirty="0" smtClean="0">
                          <a:solidFill>
                            <a:srgbClr val="000000"/>
                          </a:solidFill>
                          <a:latin typeface="Calibri"/>
                          <a:ea typeface="+mn-ea"/>
                          <a:cs typeface="+mn-cs"/>
                        </a:rPr>
                        <a:t>Enhancements</a:t>
                      </a:r>
                      <a:endParaRPr lang="en-US" sz="2400" b="0" i="0" u="none" strike="noStrike" kern="1200" baseline="0" dirty="0">
                        <a:solidFill>
                          <a:srgbClr val="000000"/>
                        </a:solidFill>
                        <a:latin typeface="Calibri"/>
                        <a:ea typeface="+mn-ea"/>
                        <a:cs typeface="+mn-cs"/>
                      </a:endParaRPr>
                    </a:p>
                  </a:txBody>
                  <a:tcPr marL="15240" marR="15240" marT="15240" marB="0" anchor="b">
                    <a:lnL>
                      <a:noFill/>
                    </a:lnL>
                    <a:lnR>
                      <a:noFill/>
                    </a:lnR>
                    <a:lnT>
                      <a:noFill/>
                    </a:lnT>
                    <a:lnB w="6350" cap="flat" cmpd="sng" algn="ctr">
                      <a:solidFill>
                        <a:srgbClr val="000000"/>
                      </a:solidFill>
                      <a:prstDash val="solid"/>
                      <a:round/>
                      <a:headEnd type="none" w="med" len="med"/>
                      <a:tailEnd type="none" w="med" len="med"/>
                    </a:lnB>
                  </a:tcPr>
                </a:tc>
              </a:tr>
              <a:tr h="1024544">
                <a:tc>
                  <a:txBody>
                    <a:bodyPr/>
                    <a:lstStyle/>
                    <a:p>
                      <a:pPr marL="342900" marR="0" indent="-342900" algn="l" defTabSz="914400" rtl="0" eaLnBrk="1" fontAlgn="t" latinLnBrk="0" hangingPunct="1">
                        <a:lnSpc>
                          <a:spcPct val="100000"/>
                        </a:lnSpc>
                        <a:spcBef>
                          <a:spcPts val="0"/>
                        </a:spcBef>
                        <a:spcAft>
                          <a:spcPts val="0"/>
                        </a:spcAft>
                        <a:buClrTx/>
                        <a:buSzTx/>
                        <a:buFont typeface="+mj-lt"/>
                        <a:buAutoNum type="arabicPeriod"/>
                        <a:tabLst/>
                        <a:defRPr/>
                      </a:pPr>
                      <a:r>
                        <a:rPr lang="en-US" sz="1800" b="0" i="0" u="none" strike="noStrike" kern="1200" dirty="0" smtClean="0">
                          <a:solidFill>
                            <a:srgbClr val="000000"/>
                          </a:solidFill>
                          <a:latin typeface="Calibri"/>
                          <a:ea typeface="+mn-ea"/>
                          <a:cs typeface="+mn-cs"/>
                        </a:rPr>
                        <a:t>Locale Site code changes need to be tested on that Locale Site only</a:t>
                      </a:r>
                    </a:p>
                    <a:p>
                      <a:pPr marL="342900" marR="0" indent="-342900" algn="l" defTabSz="914400" rtl="0" eaLnBrk="1" fontAlgn="t" latinLnBrk="0" hangingPunct="1">
                        <a:lnSpc>
                          <a:spcPct val="100000"/>
                        </a:lnSpc>
                        <a:spcBef>
                          <a:spcPts val="0"/>
                        </a:spcBef>
                        <a:spcAft>
                          <a:spcPts val="0"/>
                        </a:spcAft>
                        <a:buClrTx/>
                        <a:buSzTx/>
                        <a:buFont typeface="+mj-lt"/>
                        <a:buAutoNum type="arabicPeriod"/>
                        <a:tabLst/>
                        <a:defRPr/>
                      </a:pPr>
                      <a:r>
                        <a:rPr lang="en-US" sz="1800" b="0" i="0" u="none" strike="noStrike" kern="1200" dirty="0" smtClean="0">
                          <a:solidFill>
                            <a:srgbClr val="000000"/>
                          </a:solidFill>
                          <a:latin typeface="Calibri"/>
                          <a:ea typeface="+mn-ea"/>
                          <a:cs typeface="+mn-cs"/>
                        </a:rPr>
                        <a:t>Local</a:t>
                      </a:r>
                      <a:r>
                        <a:rPr lang="en-US" sz="1800" b="0" i="0" u="none" strike="noStrike" kern="1200" baseline="0" dirty="0" smtClean="0">
                          <a:solidFill>
                            <a:srgbClr val="000000"/>
                          </a:solidFill>
                          <a:latin typeface="Calibri"/>
                          <a:ea typeface="+mn-ea"/>
                          <a:cs typeface="+mn-cs"/>
                        </a:rPr>
                        <a:t> sites should localize content from another site (most times the US), not recreate content or other enhancements</a:t>
                      </a:r>
                      <a:endParaRPr lang="en-US" sz="1800" b="0" i="0" u="none" strike="noStrike" kern="1200" dirty="0" smtClean="0">
                        <a:solidFill>
                          <a:srgbClr val="000000"/>
                        </a:solidFill>
                        <a:latin typeface="Calibri"/>
                        <a:ea typeface="+mn-ea"/>
                        <a:cs typeface="+mn-cs"/>
                      </a:endParaRPr>
                    </a:p>
                    <a:p>
                      <a:pPr marL="0" marR="0" indent="115888" algn="l" defTabSz="914400" rtl="0" eaLnBrk="1" fontAlgn="t" latinLnBrk="0" hangingPunct="1">
                        <a:lnSpc>
                          <a:spcPct val="100000"/>
                        </a:lnSpc>
                        <a:spcBef>
                          <a:spcPts val="0"/>
                        </a:spcBef>
                        <a:spcAft>
                          <a:spcPts val="0"/>
                        </a:spcAft>
                        <a:buClrTx/>
                        <a:buSzTx/>
                        <a:buFontTx/>
                        <a:buNone/>
                        <a:tabLst/>
                        <a:defRPr/>
                      </a:pPr>
                      <a:r>
                        <a:rPr lang="en-US" sz="1600" b="0" i="0" u="none" strike="noStrike" kern="1200" dirty="0" smtClean="0">
                          <a:solidFill>
                            <a:srgbClr val="000000"/>
                          </a:solidFill>
                          <a:latin typeface="Calibri"/>
                          <a:ea typeface="+mn-ea"/>
                          <a:cs typeface="+mn-cs"/>
                        </a:rPr>
                        <a:t/>
                      </a:r>
                      <a:br>
                        <a:rPr lang="en-US" sz="1600" b="0" i="0" u="none" strike="noStrike" kern="1200" dirty="0" smtClean="0">
                          <a:solidFill>
                            <a:srgbClr val="000000"/>
                          </a:solidFill>
                          <a:latin typeface="Calibri"/>
                          <a:ea typeface="+mn-ea"/>
                          <a:cs typeface="+mn-cs"/>
                        </a:rPr>
                      </a:br>
                      <a:endParaRPr lang="en-US" sz="1600" b="0" i="0" u="none" strike="noStrike" kern="1200" dirty="0" smtClean="0">
                        <a:solidFill>
                          <a:srgbClr val="000000"/>
                        </a:solidFill>
                        <a:latin typeface="Calibri"/>
                        <a:ea typeface="+mn-ea"/>
                        <a:cs typeface="+mn-cs"/>
                      </a:endParaRPr>
                    </a:p>
                  </a:txBody>
                  <a:tcPr marL="15240" marR="15240" marT="15240" marB="0">
                    <a:lnL>
                      <a:noFill/>
                    </a:lnL>
                    <a:lnR>
                      <a:noFill/>
                    </a:lnR>
                    <a:lnT w="6350" cap="flat" cmpd="sng" algn="ctr">
                      <a:solidFill>
                        <a:srgbClr val="000000"/>
                      </a:solidFill>
                      <a:prstDash val="solid"/>
                      <a:round/>
                      <a:headEnd type="none" w="med" len="med"/>
                      <a:tailEnd type="none" w="med" len="med"/>
                    </a:lnT>
                    <a:lnB>
                      <a:noFill/>
                    </a:lnB>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190217760"/>
              </p:ext>
            </p:extLst>
          </p:nvPr>
        </p:nvGraphicFramePr>
        <p:xfrm>
          <a:off x="609600" y="3848096"/>
          <a:ext cx="8305800" cy="1405544"/>
        </p:xfrm>
        <a:graphic>
          <a:graphicData uri="http://schemas.openxmlformats.org/drawingml/2006/table">
            <a:tbl>
              <a:tblPr/>
              <a:tblGrid>
                <a:gridCol w="8305800"/>
              </a:tblGrid>
              <a:tr h="270856">
                <a:tc>
                  <a:txBody>
                    <a:bodyPr/>
                    <a:lstStyle/>
                    <a:p>
                      <a:pPr marL="0" algn="l" defTabSz="914400" rtl="0" eaLnBrk="1" fontAlgn="b" latinLnBrk="0" hangingPunct="1"/>
                      <a:r>
                        <a:rPr lang="en-US" sz="2400" b="0" i="0" u="none" strike="noStrike" kern="1200" baseline="0" dirty="0" smtClean="0">
                          <a:solidFill>
                            <a:srgbClr val="000000"/>
                          </a:solidFill>
                          <a:latin typeface="Calibri"/>
                          <a:ea typeface="+mn-ea"/>
                          <a:cs typeface="+mn-cs"/>
                        </a:rPr>
                        <a:t>Bug Fixes</a:t>
                      </a:r>
                      <a:endParaRPr lang="en-US" sz="2400" b="0" i="0" u="none" strike="noStrike" kern="1200" baseline="0" dirty="0">
                        <a:solidFill>
                          <a:srgbClr val="000000"/>
                        </a:solidFill>
                        <a:latin typeface="Calibri"/>
                        <a:ea typeface="+mn-ea"/>
                        <a:cs typeface="+mn-cs"/>
                      </a:endParaRPr>
                    </a:p>
                  </a:txBody>
                  <a:tcPr marL="15240" marR="15240" marT="15240" marB="0" anchor="b">
                    <a:lnL>
                      <a:noFill/>
                    </a:lnL>
                    <a:lnR>
                      <a:noFill/>
                    </a:lnR>
                    <a:lnT>
                      <a:noFill/>
                    </a:lnT>
                    <a:lnB w="6350" cap="flat" cmpd="sng" algn="ctr">
                      <a:solidFill>
                        <a:srgbClr val="000000"/>
                      </a:solidFill>
                      <a:prstDash val="solid"/>
                      <a:round/>
                      <a:headEnd type="none" w="med" len="med"/>
                      <a:tailEnd type="none" w="med" len="med"/>
                    </a:lnB>
                  </a:tcPr>
                </a:tc>
              </a:tr>
              <a:tr h="1024544">
                <a:tc>
                  <a:txBody>
                    <a:bodyPr/>
                    <a:lstStyle/>
                    <a:p>
                      <a:pPr marL="342900" marR="0" indent="-342900" algn="l" defTabSz="914400" rtl="0" eaLnBrk="1" fontAlgn="t" latinLnBrk="0" hangingPunct="1">
                        <a:lnSpc>
                          <a:spcPct val="100000"/>
                        </a:lnSpc>
                        <a:spcBef>
                          <a:spcPts val="0"/>
                        </a:spcBef>
                        <a:spcAft>
                          <a:spcPts val="0"/>
                        </a:spcAft>
                        <a:buClrTx/>
                        <a:buSzTx/>
                        <a:buFont typeface="+mj-lt"/>
                        <a:buAutoNum type="arabicPeriod"/>
                        <a:tabLst/>
                        <a:defRPr/>
                      </a:pPr>
                      <a:r>
                        <a:rPr lang="en-US" sz="1800" b="0" i="0" u="none" strike="noStrike" kern="1200" dirty="0" smtClean="0">
                          <a:solidFill>
                            <a:srgbClr val="000000"/>
                          </a:solidFill>
                          <a:latin typeface="Calibri"/>
                          <a:ea typeface="+mn-ea"/>
                          <a:cs typeface="+mn-cs"/>
                        </a:rPr>
                        <a:t>Make bug fixes to one locale site only</a:t>
                      </a:r>
                      <a:r>
                        <a:rPr lang="en-US" sz="1600" b="0" i="0" u="none" strike="noStrike" kern="1200" dirty="0" smtClean="0">
                          <a:solidFill>
                            <a:srgbClr val="000000"/>
                          </a:solidFill>
                          <a:latin typeface="Calibri"/>
                          <a:ea typeface="+mn-ea"/>
                          <a:cs typeface="+mn-cs"/>
                        </a:rPr>
                        <a:t/>
                      </a:r>
                      <a:br>
                        <a:rPr lang="en-US" sz="1600" b="0" i="0" u="none" strike="noStrike" kern="1200" dirty="0" smtClean="0">
                          <a:solidFill>
                            <a:srgbClr val="000000"/>
                          </a:solidFill>
                          <a:latin typeface="Calibri"/>
                          <a:ea typeface="+mn-ea"/>
                          <a:cs typeface="+mn-cs"/>
                        </a:rPr>
                      </a:br>
                      <a:endParaRPr lang="en-US" sz="1600" b="0" i="0" u="none" strike="noStrike" kern="1200" dirty="0" smtClean="0">
                        <a:solidFill>
                          <a:srgbClr val="000000"/>
                        </a:solidFill>
                        <a:latin typeface="Calibri"/>
                        <a:ea typeface="+mn-ea"/>
                        <a:cs typeface="+mn-cs"/>
                      </a:endParaRPr>
                    </a:p>
                  </a:txBody>
                  <a:tcPr marL="15240" marR="15240" marT="15240" marB="0">
                    <a:lnL>
                      <a:noFill/>
                    </a:lnL>
                    <a:lnR>
                      <a:noFill/>
                    </a:lnR>
                    <a:lnT w="6350" cap="flat" cmpd="sng" algn="ctr">
                      <a:solidFill>
                        <a:srgbClr val="000000"/>
                      </a:solidFill>
                      <a:prstDash val="solid"/>
                      <a:round/>
                      <a:headEnd type="none" w="med" len="med"/>
                      <a:tailEnd type="none" w="med" len="med"/>
                    </a:lnT>
                    <a:lnB>
                      <a:noFill/>
                    </a:lnB>
                  </a:tcPr>
                </a:tc>
              </a:tr>
            </a:tbl>
          </a:graphicData>
        </a:graphic>
      </p:graphicFrame>
      <p:graphicFrame>
        <p:nvGraphicFramePr>
          <p:cNvPr id="9" name="Table 8"/>
          <p:cNvGraphicFramePr>
            <a:graphicFrameLocks noGrp="1"/>
          </p:cNvGraphicFramePr>
          <p:nvPr>
            <p:extLst>
              <p:ext uri="{D42A27DB-BD31-4B8C-83A1-F6EECF244321}">
                <p14:modId xmlns="" xmlns:p14="http://schemas.microsoft.com/office/powerpoint/2010/main" val="2141662428"/>
              </p:ext>
            </p:extLst>
          </p:nvPr>
        </p:nvGraphicFramePr>
        <p:xfrm>
          <a:off x="609600" y="5254336"/>
          <a:ext cx="8305800" cy="1405544"/>
        </p:xfrm>
        <a:graphic>
          <a:graphicData uri="http://schemas.openxmlformats.org/drawingml/2006/table">
            <a:tbl>
              <a:tblPr/>
              <a:tblGrid>
                <a:gridCol w="8305800"/>
              </a:tblGrid>
              <a:tr h="270856">
                <a:tc>
                  <a:txBody>
                    <a:bodyPr/>
                    <a:lstStyle/>
                    <a:p>
                      <a:pPr marL="0" algn="l" defTabSz="914400" rtl="0" eaLnBrk="1" fontAlgn="b" latinLnBrk="0" hangingPunct="1"/>
                      <a:r>
                        <a:rPr lang="en-US" sz="2400" b="0" i="0" u="none" strike="noStrike" kern="1200" baseline="0" dirty="0" smtClean="0">
                          <a:solidFill>
                            <a:srgbClr val="000000"/>
                          </a:solidFill>
                          <a:latin typeface="Calibri"/>
                          <a:ea typeface="+mn-ea"/>
                          <a:cs typeface="+mn-cs"/>
                        </a:rPr>
                        <a:t>Platform Changes</a:t>
                      </a:r>
                      <a:endParaRPr lang="en-US" sz="2400" b="0" i="0" u="none" strike="noStrike" kern="1200" baseline="0" dirty="0">
                        <a:solidFill>
                          <a:srgbClr val="000000"/>
                        </a:solidFill>
                        <a:latin typeface="Calibri"/>
                        <a:ea typeface="+mn-ea"/>
                        <a:cs typeface="+mn-cs"/>
                      </a:endParaRPr>
                    </a:p>
                  </a:txBody>
                  <a:tcPr marL="15240" marR="15240" marT="15240" marB="0" anchor="b">
                    <a:lnL>
                      <a:noFill/>
                    </a:lnL>
                    <a:lnR>
                      <a:noFill/>
                    </a:lnR>
                    <a:lnT>
                      <a:noFill/>
                    </a:lnT>
                    <a:lnB w="6350" cap="flat" cmpd="sng" algn="ctr">
                      <a:solidFill>
                        <a:srgbClr val="000000"/>
                      </a:solidFill>
                      <a:prstDash val="solid"/>
                      <a:round/>
                      <a:headEnd type="none" w="med" len="med"/>
                      <a:tailEnd type="none" w="med" len="med"/>
                    </a:lnB>
                  </a:tcPr>
                </a:tc>
              </a:tr>
              <a:tr h="1024544">
                <a:tc>
                  <a:txBody>
                    <a:bodyPr/>
                    <a:lstStyle/>
                    <a:p>
                      <a:pPr marL="342900" marR="0" indent="-342900" algn="l" defTabSz="914400" rtl="0" eaLnBrk="1" fontAlgn="t" latinLnBrk="0" hangingPunct="1">
                        <a:lnSpc>
                          <a:spcPct val="100000"/>
                        </a:lnSpc>
                        <a:spcBef>
                          <a:spcPts val="0"/>
                        </a:spcBef>
                        <a:spcAft>
                          <a:spcPts val="0"/>
                        </a:spcAft>
                        <a:buClrTx/>
                        <a:buSzTx/>
                        <a:buFont typeface="+mj-lt"/>
                        <a:buNone/>
                        <a:tabLst/>
                        <a:defRPr/>
                      </a:pPr>
                      <a:r>
                        <a:rPr lang="en-US" sz="1800" b="0" i="0" u="none" strike="noStrike" kern="1200" dirty="0" smtClean="0">
                          <a:solidFill>
                            <a:srgbClr val="000000"/>
                          </a:solidFill>
                          <a:latin typeface="Calibri"/>
                          <a:ea typeface="+mn-ea"/>
                          <a:cs typeface="+mn-cs"/>
                        </a:rPr>
                        <a:t>For Platform level changes, contact the global brand team</a:t>
                      </a:r>
                      <a:r>
                        <a:rPr lang="en-US" sz="1800" b="0" i="0" u="none" strike="noStrike" kern="1200" baseline="0" dirty="0" smtClean="0">
                          <a:solidFill>
                            <a:srgbClr val="000000"/>
                          </a:solidFill>
                          <a:latin typeface="Calibri"/>
                          <a:ea typeface="+mn-ea"/>
                          <a:cs typeface="+mn-cs"/>
                        </a:rPr>
                        <a:t> or </a:t>
                      </a:r>
                      <a:r>
                        <a:rPr lang="en-US" sz="1800" b="0" i="0" u="none" strike="noStrike" kern="1200" baseline="0" dirty="0" err="1" smtClean="0">
                          <a:solidFill>
                            <a:srgbClr val="000000"/>
                          </a:solidFill>
                          <a:latin typeface="Calibri"/>
                          <a:ea typeface="+mn-ea"/>
                          <a:cs typeface="+mn-cs"/>
                        </a:rPr>
                        <a:t>Drupal</a:t>
                      </a:r>
                      <a:r>
                        <a:rPr lang="en-US" sz="1800" b="0" i="0" u="none" strike="noStrike" kern="1200" baseline="0" dirty="0" smtClean="0">
                          <a:solidFill>
                            <a:srgbClr val="000000"/>
                          </a:solidFill>
                          <a:latin typeface="Calibri"/>
                          <a:ea typeface="+mn-ea"/>
                          <a:cs typeface="+mn-cs"/>
                        </a:rPr>
                        <a:t> Platform team</a:t>
                      </a:r>
                      <a:r>
                        <a:rPr lang="en-US" sz="1600" b="0" i="0" u="none" strike="noStrike" kern="1200" dirty="0" smtClean="0">
                          <a:solidFill>
                            <a:srgbClr val="000000"/>
                          </a:solidFill>
                          <a:latin typeface="Calibri"/>
                          <a:ea typeface="+mn-ea"/>
                          <a:cs typeface="+mn-cs"/>
                        </a:rPr>
                        <a:t/>
                      </a:r>
                      <a:br>
                        <a:rPr lang="en-US" sz="1600" b="0" i="0" u="none" strike="noStrike" kern="1200" dirty="0" smtClean="0">
                          <a:solidFill>
                            <a:srgbClr val="000000"/>
                          </a:solidFill>
                          <a:latin typeface="Calibri"/>
                          <a:ea typeface="+mn-ea"/>
                          <a:cs typeface="+mn-cs"/>
                        </a:rPr>
                      </a:br>
                      <a:endParaRPr lang="en-US" sz="1600" b="0" i="0" u="none" strike="noStrike" kern="1200" dirty="0" smtClean="0">
                        <a:solidFill>
                          <a:srgbClr val="000000"/>
                        </a:solidFill>
                        <a:latin typeface="Calibri"/>
                        <a:ea typeface="+mn-ea"/>
                        <a:cs typeface="+mn-cs"/>
                      </a:endParaRPr>
                    </a:p>
                  </a:txBody>
                  <a:tcPr marL="15240" marR="15240" marT="15240" marB="0">
                    <a:lnL>
                      <a:noFill/>
                    </a:lnL>
                    <a:lnR>
                      <a:noFill/>
                    </a:lnR>
                    <a:lnT w="6350" cap="flat" cmpd="sng" algn="ctr">
                      <a:solidFill>
                        <a:srgbClr val="000000"/>
                      </a:solidFill>
                      <a:prstDash val="solid"/>
                      <a:round/>
                      <a:headEnd type="none" w="med" len="med"/>
                      <a:tailEnd type="none" w="med" len="med"/>
                    </a:lnT>
                    <a:lnB>
                      <a:noFill/>
                    </a:lnB>
                  </a:tcP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4027825685"/>
              </p:ext>
            </p:extLst>
          </p:nvPr>
        </p:nvGraphicFramePr>
        <p:xfrm>
          <a:off x="609600" y="1371600"/>
          <a:ext cx="8305800" cy="1119084"/>
        </p:xfrm>
        <a:graphic>
          <a:graphicData uri="http://schemas.openxmlformats.org/drawingml/2006/table">
            <a:tbl>
              <a:tblPr/>
              <a:tblGrid>
                <a:gridCol w="8305800"/>
              </a:tblGrid>
              <a:tr h="252516">
                <a:tc>
                  <a:txBody>
                    <a:bodyPr/>
                    <a:lstStyle/>
                    <a:p>
                      <a:pPr marL="0" algn="l" defTabSz="914400" rtl="0" eaLnBrk="1" fontAlgn="b" latinLnBrk="0" hangingPunct="1"/>
                      <a:r>
                        <a:rPr lang="en-US" sz="2400" b="0" i="0" u="none" strike="noStrike" kern="1200" baseline="0" dirty="0" smtClean="0">
                          <a:solidFill>
                            <a:srgbClr val="000000"/>
                          </a:solidFill>
                          <a:latin typeface="Calibri"/>
                          <a:ea typeface="+mn-ea"/>
                          <a:cs typeface="+mn-cs"/>
                        </a:rPr>
                        <a:t>QA Testing and Communication</a:t>
                      </a:r>
                      <a:endParaRPr lang="en-US" sz="2400" b="0" i="0" u="none" strike="noStrike" kern="1200" baseline="0" dirty="0">
                        <a:solidFill>
                          <a:srgbClr val="000000"/>
                        </a:solidFill>
                        <a:latin typeface="Calibri"/>
                        <a:ea typeface="+mn-ea"/>
                        <a:cs typeface="+mn-cs"/>
                      </a:endParaRPr>
                    </a:p>
                  </a:txBody>
                  <a:tcPr marL="15240" marR="15240" marT="15240" marB="0" anchor="b">
                    <a:lnL>
                      <a:noFill/>
                    </a:lnL>
                    <a:lnR>
                      <a:noFill/>
                    </a:lnR>
                    <a:lnT>
                      <a:noFill/>
                    </a:lnT>
                    <a:lnB w="6350" cap="flat" cmpd="sng" algn="ctr">
                      <a:solidFill>
                        <a:srgbClr val="000000"/>
                      </a:solidFill>
                      <a:prstDash val="solid"/>
                      <a:round/>
                      <a:headEnd type="none" w="med" len="med"/>
                      <a:tailEnd type="none" w="med" len="med"/>
                    </a:lnB>
                  </a:tcPr>
                </a:tc>
              </a:tr>
              <a:tr h="738084">
                <a:tc>
                  <a:txBody>
                    <a:bodyPr/>
                    <a:lstStyle/>
                    <a:p>
                      <a:pPr marL="342900" marR="0" indent="-342900" algn="l" defTabSz="914400" rtl="0" eaLnBrk="1" fontAlgn="t" latinLnBrk="0" hangingPunct="1">
                        <a:lnSpc>
                          <a:spcPct val="100000"/>
                        </a:lnSpc>
                        <a:spcBef>
                          <a:spcPts val="0"/>
                        </a:spcBef>
                        <a:spcAft>
                          <a:spcPts val="0"/>
                        </a:spcAft>
                        <a:buClrTx/>
                        <a:buSzTx/>
                        <a:buFont typeface="+mj-lt"/>
                        <a:buAutoNum type="arabicPeriod"/>
                        <a:tabLst/>
                        <a:defRPr/>
                      </a:pPr>
                      <a:r>
                        <a:rPr lang="en-US" sz="1800" b="0" i="0" u="none" strike="noStrike" kern="1200" dirty="0" smtClean="0">
                          <a:solidFill>
                            <a:srgbClr val="000000"/>
                          </a:solidFill>
                          <a:latin typeface="Calibri"/>
                          <a:ea typeface="+mn-ea"/>
                          <a:cs typeface="+mn-cs"/>
                        </a:rPr>
                        <a:t>Locale Site code changes need to be tested on that Locale Site only</a:t>
                      </a:r>
                    </a:p>
                  </a:txBody>
                  <a:tcPr marL="15240" marR="15240" marT="15240" marB="0">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dirty="0" smtClean="0">
                <a:solidFill>
                  <a:schemeClr val="tx2">
                    <a:lumMod val="60000"/>
                    <a:lumOff val="40000"/>
                  </a:schemeClr>
                </a:solidFill>
              </a:rPr>
              <a:t>Subscription (country chooser only)</a:t>
            </a: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11" name="Content Placeholder 10"/>
          <p:cNvSpPr>
            <a:spLocks noGrp="1"/>
          </p:cNvSpPr>
          <p:nvPr>
            <p:ph idx="1"/>
          </p:nvPr>
        </p:nvSpPr>
        <p:spPr>
          <a:xfrm>
            <a:off x="457200" y="1341437"/>
            <a:ext cx="8229600" cy="4830763"/>
          </a:xfrm>
        </p:spPr>
        <p:txBody>
          <a:bodyPr>
            <a:normAutofit fontScale="70000" lnSpcReduction="20000"/>
          </a:bodyPr>
          <a:lstStyle/>
          <a:p>
            <a:r>
              <a:rPr lang="en-US" dirty="0" smtClean="0"/>
              <a:t>We don’t recommend subscribing to content from another site EXCEPT in the case of country chooser. </a:t>
            </a:r>
            <a:br>
              <a:rPr lang="en-US" dirty="0" smtClean="0"/>
            </a:br>
            <a:endParaRPr lang="en-US" dirty="0" smtClean="0"/>
          </a:p>
          <a:p>
            <a:r>
              <a:rPr lang="en-US" dirty="0" smtClean="0"/>
              <a:t>The only time the sites are using this is for the Country chooser page where there is not much divergence between locale’s sites.</a:t>
            </a:r>
          </a:p>
          <a:p>
            <a:pPr marL="0" indent="0">
              <a:buNone/>
            </a:pPr>
            <a:endParaRPr lang="en-US" dirty="0" smtClean="0"/>
          </a:p>
          <a:p>
            <a:pPr marL="971550" lvl="1" indent="-514350">
              <a:buFont typeface="+mj-lt"/>
              <a:buAutoNum type="arabicPeriod"/>
            </a:pPr>
            <a:r>
              <a:rPr lang="en-US" dirty="0" smtClean="0"/>
              <a:t>Go to ‘Find Content’ in the US locale site</a:t>
            </a:r>
          </a:p>
          <a:p>
            <a:pPr marL="971550" lvl="1" indent="-514350">
              <a:buFont typeface="+mj-lt"/>
              <a:buAutoNum type="arabicPeriod"/>
            </a:pPr>
            <a:r>
              <a:rPr lang="en-US" dirty="0" smtClean="0"/>
              <a:t>Search for ‘Country’</a:t>
            </a:r>
          </a:p>
          <a:p>
            <a:pPr marL="971550" lvl="1" indent="-514350">
              <a:buFont typeface="+mj-lt"/>
              <a:buAutoNum type="arabicPeriod"/>
            </a:pPr>
            <a:r>
              <a:rPr lang="en-US" dirty="0" smtClean="0"/>
              <a:t>Next to the ‘International Country Chooser’ content, click ‘Localize’</a:t>
            </a:r>
          </a:p>
          <a:p>
            <a:pPr marL="971550" lvl="1" indent="-514350">
              <a:buFont typeface="+mj-lt"/>
              <a:buAutoNum type="arabicPeriod"/>
            </a:pPr>
            <a:r>
              <a:rPr lang="en-US" dirty="0" smtClean="0"/>
              <a:t>On the page that lists every brand’s locale sites, go to the site you want to have subscribe to the US country chooser and click ‘Subscribe to…’ and select the US site</a:t>
            </a:r>
          </a:p>
          <a:p>
            <a:pPr marL="971550" lvl="1" indent="-514350">
              <a:buFont typeface="+mj-lt"/>
              <a:buAutoNum type="arabicPeriod"/>
            </a:pPr>
            <a:r>
              <a:rPr lang="en-US" dirty="0" smtClean="0"/>
              <a:t>You will be asked to confirm ‘</a:t>
            </a:r>
            <a:r>
              <a:rPr lang="en-US" dirty="0"/>
              <a:t>Subscribing to </a:t>
            </a:r>
            <a:r>
              <a:rPr lang="en-US" i="1" dirty="0"/>
              <a:t>en-ECOM</a:t>
            </a:r>
            <a:r>
              <a:rPr lang="en-US" dirty="0"/>
              <a:t> will create a new node. This node can not be updated manually until the content is </a:t>
            </a:r>
            <a:r>
              <a:rPr lang="en-US" dirty="0" smtClean="0"/>
              <a:t>localized’</a:t>
            </a:r>
          </a:p>
          <a:p>
            <a:pPr marL="971550" lvl="1" indent="-514350">
              <a:buFont typeface="+mj-lt"/>
              <a:buAutoNum type="arabicPeriod"/>
            </a:pPr>
            <a:r>
              <a:rPr lang="en-US" dirty="0" smtClean="0"/>
              <a:t>Click the ‘Subscribe’ button to confirm</a:t>
            </a:r>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686800" cy="838200"/>
          </a:xfrm>
        </p:spPr>
        <p:txBody>
          <a:bodyPr>
            <a:normAutofit/>
          </a:bodyPr>
          <a:lstStyle/>
          <a:p>
            <a:r>
              <a:rPr lang="en-US" sz="3000" dirty="0" smtClean="0">
                <a:solidFill>
                  <a:schemeClr val="tx2">
                    <a:lumMod val="60000"/>
                    <a:lumOff val="40000"/>
                  </a:schemeClr>
                </a:solidFill>
              </a:rPr>
              <a:t>Getting Enhancements from another site Questions</a:t>
            </a:r>
            <a:endParaRPr lang="en-US" sz="3000" dirty="0">
              <a:solidFill>
                <a:schemeClr val="tx2">
                  <a:lumMod val="60000"/>
                  <a:lumOff val="40000"/>
                </a:schemeClr>
              </a:solidFill>
            </a:endParaRPr>
          </a:p>
        </p:txBody>
      </p:sp>
      <p:sp>
        <p:nvSpPr>
          <p:cNvPr id="3" name="Content Placeholder 2"/>
          <p:cNvSpPr>
            <a:spLocks noGrp="1"/>
          </p:cNvSpPr>
          <p:nvPr>
            <p:ph idx="1"/>
          </p:nvPr>
        </p:nvSpPr>
        <p:spPr>
          <a:xfrm>
            <a:off x="457200" y="1341437"/>
            <a:ext cx="8229600" cy="4525963"/>
          </a:xfrm>
        </p:spPr>
        <p:txBody>
          <a:bodyPr>
            <a:normAutofit lnSpcReduction="10000"/>
          </a:bodyPr>
          <a:lstStyle/>
          <a:p>
            <a:pPr>
              <a:buFont typeface="+mj-lt"/>
              <a:buAutoNum type="arabicPeriod"/>
            </a:pPr>
            <a:r>
              <a:rPr lang="en-US" sz="1800" dirty="0" smtClean="0"/>
              <a:t>What is the concept of master?</a:t>
            </a:r>
          </a:p>
          <a:p>
            <a:pPr>
              <a:buFont typeface="+mj-lt"/>
              <a:buAutoNum type="arabicPeriod"/>
            </a:pPr>
            <a:endParaRPr lang="en-US" sz="1800" dirty="0"/>
          </a:p>
          <a:p>
            <a:pPr marL="0" indent="0">
              <a:buNone/>
            </a:pPr>
            <a:endParaRPr lang="en-US" sz="1800" dirty="0" smtClean="0"/>
          </a:p>
          <a:p>
            <a:pPr>
              <a:buFont typeface="+mj-lt"/>
              <a:buAutoNum type="arabicPeriod"/>
            </a:pPr>
            <a:r>
              <a:rPr lang="en-US" sz="1800" dirty="0" smtClean="0"/>
              <a:t>What is inheritance and how do we use the concept to localize content from other sites?</a:t>
            </a:r>
          </a:p>
          <a:p>
            <a:pPr>
              <a:buFont typeface="+mj-lt"/>
              <a:buAutoNum type="arabicPeriod"/>
            </a:pPr>
            <a:endParaRPr lang="en-US" sz="1800" dirty="0" smtClean="0"/>
          </a:p>
          <a:p>
            <a:pPr>
              <a:buFont typeface="+mj-lt"/>
              <a:buAutoNum type="arabicPeriod"/>
            </a:pPr>
            <a:endParaRPr lang="en-US" sz="1800" dirty="0" smtClean="0"/>
          </a:p>
          <a:p>
            <a:pPr>
              <a:buFont typeface="+mj-lt"/>
              <a:buAutoNum type="arabicPeriod"/>
            </a:pPr>
            <a:r>
              <a:rPr lang="en-US" sz="1800" dirty="0" smtClean="0"/>
              <a:t>What is subscription and when is the </a:t>
            </a:r>
            <a:r>
              <a:rPr lang="en-US" sz="1800" b="1" dirty="0" smtClean="0"/>
              <a:t>only time </a:t>
            </a:r>
            <a:r>
              <a:rPr lang="en-US" sz="1800" dirty="0" smtClean="0"/>
              <a:t>it is currently used on our sites?</a:t>
            </a:r>
          </a:p>
          <a:p>
            <a:pPr>
              <a:buFont typeface="+mj-lt"/>
              <a:buAutoNum type="arabicPeriod"/>
            </a:pPr>
            <a:endParaRPr lang="en-US" sz="1800" dirty="0" smtClean="0"/>
          </a:p>
          <a:p>
            <a:pPr>
              <a:buFont typeface="+mj-lt"/>
              <a:buAutoNum type="arabicPeriod"/>
            </a:pPr>
            <a:endParaRPr lang="en-US" sz="1800" dirty="0" smtClean="0"/>
          </a:p>
          <a:p>
            <a:pPr>
              <a:buFont typeface="+mj-lt"/>
              <a:buAutoNum type="arabicPeriod"/>
            </a:pPr>
            <a:r>
              <a:rPr lang="en-US" sz="1800" dirty="0" smtClean="0"/>
              <a:t>When can you NOT localize content?</a:t>
            </a:r>
          </a:p>
          <a:p>
            <a:pPr>
              <a:buFont typeface="+mj-lt"/>
              <a:buAutoNum type="arabicPeriod"/>
            </a:pPr>
            <a:endParaRPr lang="en-US" sz="1800" dirty="0" smtClean="0"/>
          </a:p>
          <a:p>
            <a:pPr>
              <a:buFont typeface="+mj-lt"/>
              <a:buAutoNum type="arabicPeriod"/>
            </a:pPr>
            <a:endParaRPr lang="en-US" sz="1800" dirty="0" smtClean="0"/>
          </a:p>
          <a:p>
            <a:pPr>
              <a:buFont typeface="+mj-lt"/>
              <a:buAutoNum type="arabicPeriod"/>
            </a:pPr>
            <a:r>
              <a:rPr lang="en-US" sz="1800" dirty="0" smtClean="0"/>
              <a:t>Can the content relationship between a brand’s sites be broken?</a:t>
            </a:r>
          </a:p>
          <a:p>
            <a:pPr>
              <a:buFont typeface="+mj-lt"/>
              <a:buAutoNum type="arabicPeriod"/>
            </a:pPr>
            <a:endParaRPr lang="en-US" sz="1800" dirty="0" smtClean="0"/>
          </a:p>
          <a:p>
            <a:endParaRPr lang="en-US" dirty="0" smtClean="0"/>
          </a:p>
          <a:p>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971800"/>
            <a:ext cx="8686800" cy="1470025"/>
          </a:xfrm>
        </p:spPr>
        <p:txBody>
          <a:bodyPr/>
          <a:lstStyle/>
          <a:p>
            <a:pPr algn="ctr"/>
            <a:r>
              <a:rPr lang="en-US" dirty="0" smtClean="0">
                <a:solidFill>
                  <a:srgbClr val="002F65"/>
                </a:solidFill>
              </a:rPr>
              <a:t>Alfresco</a:t>
            </a:r>
            <a:endParaRPr lang="en-US" dirty="0">
              <a:solidFill>
                <a:srgbClr val="002F65"/>
              </a:solidFill>
            </a:endParaRPr>
          </a:p>
        </p:txBody>
      </p:sp>
    </p:spTree>
    <p:extLst>
      <p:ext uri="{BB962C8B-B14F-4D97-AF65-F5344CB8AC3E}">
        <p14:creationId xmlns="" xmlns:p14="http://schemas.microsoft.com/office/powerpoint/2010/main" val="30212105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6"/>
          <p:cNvSpPr>
            <a:spLocks noGrp="1"/>
          </p:cNvSpPr>
          <p:nvPr>
            <p:ph type="dt" sz="half" idx="2"/>
          </p:nvPr>
        </p:nvSpPr>
        <p:spPr/>
        <p:txBody>
          <a:bodyPr/>
          <a:lstStyle/>
          <a:p>
            <a:fld id="{D4D11E57-8A98-4029-80F7-734E35513485}" type="datetime1">
              <a:rPr lang="en-US" smtClean="0"/>
              <a:pPr/>
              <a:t>3/13/2014</a:t>
            </a:fld>
            <a:endParaRPr lang="en-US" dirty="0"/>
          </a:p>
        </p:txBody>
      </p:sp>
      <p:pic>
        <p:nvPicPr>
          <p:cNvPr id="2" name="Picture 1" descr="Screen Shot 2013-09-05 at 4.00.39 PM.png"/>
          <p:cNvPicPr>
            <a:picLocks noChangeAspect="1"/>
          </p:cNvPicPr>
          <p:nvPr/>
        </p:nvPicPr>
        <p:blipFill rotWithShape="1">
          <a:blip r:embed="rId3" cstate="email">
            <a:extLst>
              <a:ext uri="{28A0092B-C50C-407E-A947-70E740481C1C}">
                <a14:useLocalDpi xmlns="" xmlns:a14="http://schemas.microsoft.com/office/drawing/2010/main"/>
              </a:ext>
            </a:extLst>
          </a:blip>
          <a:srcRect t="-7148" b="24884"/>
          <a:stretch/>
        </p:blipFill>
        <p:spPr>
          <a:xfrm>
            <a:off x="0" y="984250"/>
            <a:ext cx="9144000" cy="4330480"/>
          </a:xfrm>
          <a:prstGeom prst="rect">
            <a:avLst/>
          </a:prstGeom>
        </p:spPr>
      </p:pic>
      <p:sp>
        <p:nvSpPr>
          <p:cNvPr id="7" name="Oval 6"/>
          <p:cNvSpPr/>
          <p:nvPr/>
        </p:nvSpPr>
        <p:spPr>
          <a:xfrm>
            <a:off x="2514600" y="2057400"/>
            <a:ext cx="838200" cy="4572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457200" y="533400"/>
            <a:ext cx="8686800" cy="8382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tx1">
                    <a:lumMod val="95000"/>
                    <a:lumOff val="5000"/>
                  </a:schemeClr>
                </a:solidFill>
                <a:latin typeface="Calibri" pitchFamily="34" charset="0"/>
                <a:ea typeface="+mj-ea"/>
                <a:cs typeface="Arial" pitchFamily="34" charset="0"/>
              </a:defRPr>
            </a:lvl1pPr>
          </a:lstStyle>
          <a:p>
            <a:r>
              <a:rPr lang="en-US" dirty="0" smtClean="0">
                <a:solidFill>
                  <a:schemeClr val="tx2">
                    <a:lumMod val="60000"/>
                    <a:lumOff val="40000"/>
                  </a:schemeClr>
                </a:solidFill>
              </a:rPr>
              <a:t>Bulk Loading Assets to Alfresco</a:t>
            </a:r>
            <a:endParaRPr lang="en-US" dirty="0">
              <a:solidFill>
                <a:schemeClr val="tx2">
                  <a:lumMod val="60000"/>
                  <a:lumOff val="40000"/>
                </a:schemeClr>
              </a:solidFill>
            </a:endParaRPr>
          </a:p>
        </p:txBody>
      </p:sp>
    </p:spTree>
    <p:extLst>
      <p:ext uri="{BB962C8B-B14F-4D97-AF65-F5344CB8AC3E}">
        <p14:creationId xmlns="" xmlns:p14="http://schemas.microsoft.com/office/powerpoint/2010/main" val="5112006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971800"/>
            <a:ext cx="8686800" cy="1470025"/>
          </a:xfrm>
        </p:spPr>
        <p:txBody>
          <a:bodyPr/>
          <a:lstStyle/>
          <a:p>
            <a:pPr algn="ctr"/>
            <a:r>
              <a:rPr lang="en-US" dirty="0" smtClean="0">
                <a:solidFill>
                  <a:srgbClr val="002F65"/>
                </a:solidFill>
              </a:rPr>
              <a:t>Resource Bundle (RB) Editor </a:t>
            </a:r>
            <a:endParaRPr lang="en-US" dirty="0">
              <a:solidFill>
                <a:srgbClr val="002F65"/>
              </a:solidFill>
            </a:endParaRPr>
          </a:p>
        </p:txBody>
      </p:sp>
    </p:spTree>
    <p:extLst>
      <p:ext uri="{BB962C8B-B14F-4D97-AF65-F5344CB8AC3E}">
        <p14:creationId xmlns="" xmlns:p14="http://schemas.microsoft.com/office/powerpoint/2010/main" val="1475400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dirty="0" smtClean="0">
                <a:solidFill>
                  <a:schemeClr val="tx2">
                    <a:lumMod val="60000"/>
                    <a:lumOff val="40000"/>
                  </a:schemeClr>
                </a:solidFill>
              </a:rPr>
              <a:t>RB Editor Definitions</a:t>
            </a: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11" name="Content Placeholder 10"/>
          <p:cNvSpPr>
            <a:spLocks noGrp="1"/>
          </p:cNvSpPr>
          <p:nvPr>
            <p:ph idx="1"/>
          </p:nvPr>
        </p:nvSpPr>
        <p:spPr>
          <a:xfrm>
            <a:off x="457200" y="1341437"/>
            <a:ext cx="8229600" cy="4754563"/>
          </a:xfrm>
        </p:spPr>
        <p:txBody>
          <a:bodyPr>
            <a:normAutofit lnSpcReduction="10000"/>
          </a:bodyPr>
          <a:lstStyle/>
          <a:p>
            <a:r>
              <a:rPr lang="en-US" sz="1800" b="1" dirty="0" smtClean="0"/>
              <a:t>Resource Bundles</a:t>
            </a:r>
            <a:r>
              <a:rPr lang="en-US" sz="1800" dirty="0" smtClean="0"/>
              <a:t> – Resource bundles are files that contain pairs of keys and values.  Templates display specific key values.  Each key has a English and local language value. These keys are tied into templates so the value associated with the key displays on engineered pages that are </a:t>
            </a:r>
            <a:r>
              <a:rPr lang="en-US" sz="1800" u="sng" dirty="0" smtClean="0"/>
              <a:t>not</a:t>
            </a:r>
            <a:r>
              <a:rPr lang="en-US" sz="1800" dirty="0" smtClean="0"/>
              <a:t> generated by the CMS. Example:</a:t>
            </a:r>
            <a:br>
              <a:rPr lang="en-US" sz="1800" dirty="0" smtClean="0"/>
            </a:br>
            <a:r>
              <a:rPr lang="en-US" sz="1800" dirty="0" smtClean="0"/>
              <a:t/>
            </a:r>
            <a:br>
              <a:rPr lang="en-US" sz="1800" dirty="0" smtClean="0"/>
            </a:br>
            <a:r>
              <a:rPr lang="en-US" sz="1800" dirty="0" smtClean="0"/>
              <a:t> Resource bundle ‘</a:t>
            </a:r>
            <a:r>
              <a:rPr lang="en-US" sz="1800" dirty="0" err="1" smtClean="0"/>
              <a:t>error_messages</a:t>
            </a:r>
            <a:r>
              <a:rPr lang="en-US" sz="1800" dirty="0" smtClean="0"/>
              <a:t>’ might contain the following key value pair</a:t>
            </a:r>
          </a:p>
          <a:p>
            <a:endParaRPr lang="en-US" sz="1800" dirty="0" smtClean="0"/>
          </a:p>
          <a:p>
            <a:endParaRPr lang="en-US" sz="1800" dirty="0" smtClean="0"/>
          </a:p>
          <a:p>
            <a:endParaRPr lang="en-US" sz="1800" dirty="0" smtClean="0"/>
          </a:p>
          <a:p>
            <a:endParaRPr lang="en-US" sz="1800" dirty="0" smtClean="0"/>
          </a:p>
          <a:p>
            <a:pPr lvl="0"/>
            <a:r>
              <a:rPr lang="en-US" sz="1800" b="1" dirty="0" smtClean="0"/>
              <a:t>Resource Bundle Editor</a:t>
            </a:r>
            <a:r>
              <a:rPr lang="en-US" sz="1800" dirty="0" smtClean="0"/>
              <a:t> – The editor is a browser based tool that allows the user to change the values in the bundle, create new key/value pairs, and delete existing key/value pairs.</a:t>
            </a:r>
          </a:p>
          <a:p>
            <a:pPr>
              <a:buNone/>
            </a:pPr>
            <a:endParaRPr lang="en-US" sz="1800" dirty="0" smtClean="0"/>
          </a:p>
          <a:p>
            <a:pPr lvl="0"/>
            <a:r>
              <a:rPr lang="en-US" sz="1800" b="1" dirty="0" smtClean="0"/>
              <a:t>Resource Key Toggle Tool</a:t>
            </a:r>
            <a:r>
              <a:rPr lang="en-US" sz="1800" dirty="0" smtClean="0"/>
              <a:t> – The key toggle tool the user to view the site in three states.  Show keys, Show Inline Keys, and English values.</a:t>
            </a:r>
          </a:p>
          <a:p>
            <a:pPr lvl="0">
              <a:buNone/>
            </a:pPr>
            <a:endParaRPr lang="en-US" sz="1800" dirty="0" smtClean="0"/>
          </a:p>
          <a:p>
            <a:pPr>
              <a:buNone/>
            </a:pPr>
            <a:endParaRPr lang="en-US" dirty="0" smtClean="0"/>
          </a:p>
          <a:p>
            <a:endParaRPr lang="en-US" dirty="0" smtClean="0"/>
          </a:p>
        </p:txBody>
      </p:sp>
      <p:graphicFrame>
        <p:nvGraphicFramePr>
          <p:cNvPr id="5" name="Table 4"/>
          <p:cNvGraphicFramePr>
            <a:graphicFrameLocks noGrp="1"/>
          </p:cNvGraphicFramePr>
          <p:nvPr/>
        </p:nvGraphicFramePr>
        <p:xfrm>
          <a:off x="914400" y="3124200"/>
          <a:ext cx="6985001" cy="838200"/>
        </p:xfrm>
        <a:graphic>
          <a:graphicData uri="http://schemas.openxmlformats.org/drawingml/2006/table">
            <a:tbl>
              <a:tblPr/>
              <a:tblGrid>
                <a:gridCol w="2532063"/>
                <a:gridCol w="1920875"/>
                <a:gridCol w="2532063"/>
              </a:tblGrid>
              <a:tr h="279400">
                <a:tc>
                  <a:txBody>
                    <a:bodyPr/>
                    <a:lstStyle/>
                    <a:p>
                      <a:pPr marL="0" marR="0">
                        <a:spcBef>
                          <a:spcPts val="0"/>
                        </a:spcBef>
                        <a:spcAft>
                          <a:spcPts val="0"/>
                        </a:spcAft>
                      </a:pPr>
                      <a:r>
                        <a:rPr lang="en-US" sz="1800" dirty="0">
                          <a:latin typeface="Garamond"/>
                          <a:ea typeface="Times New Roman"/>
                          <a:cs typeface="Arial"/>
                        </a:rPr>
                        <a:t>Key</a:t>
                      </a:r>
                      <a:endParaRPr lang="en-US" sz="1200" dirty="0">
                        <a:latin typeface="Garamond"/>
                        <a:ea typeface="Times New Roman"/>
                        <a:cs typeface="Times New Roman"/>
                      </a:endParaRPr>
                    </a:p>
                  </a:txBody>
                  <a:tcPr marL="104775" marR="1047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Garamond"/>
                          <a:ea typeface="Times New Roman"/>
                          <a:cs typeface="Arial"/>
                        </a:rPr>
                        <a:t>English Value</a:t>
                      </a:r>
                      <a:endParaRPr lang="en-US" sz="1200">
                        <a:latin typeface="Garamond"/>
                        <a:ea typeface="Times New Roman"/>
                        <a:cs typeface="Times New Roman"/>
                      </a:endParaRPr>
                    </a:p>
                  </a:txBody>
                  <a:tcPr marL="104775" marR="1047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Garamond"/>
                          <a:ea typeface="Times New Roman"/>
                          <a:cs typeface="Arial"/>
                        </a:rPr>
                        <a:t>Local Language</a:t>
                      </a:r>
                      <a:endParaRPr lang="en-US" sz="1200">
                        <a:latin typeface="Garamond"/>
                        <a:ea typeface="Times New Roman"/>
                        <a:cs typeface="Times New Roman"/>
                      </a:endParaRPr>
                    </a:p>
                  </a:txBody>
                  <a:tcPr marL="104775" marR="1047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8800">
                <a:tc>
                  <a:txBody>
                    <a:bodyPr/>
                    <a:lstStyle/>
                    <a:p>
                      <a:pPr marL="0" marR="0">
                        <a:spcBef>
                          <a:spcPts val="0"/>
                        </a:spcBef>
                        <a:spcAft>
                          <a:spcPts val="0"/>
                        </a:spcAft>
                      </a:pPr>
                      <a:r>
                        <a:rPr lang="en-US" sz="1800">
                          <a:latin typeface="Garamond"/>
                          <a:ea typeface="Times New Roman"/>
                          <a:cs typeface="Times New Roman"/>
                        </a:rPr>
                        <a:t>required.account_first_name</a:t>
                      </a:r>
                      <a:endParaRPr lang="en-US" sz="1200">
                        <a:latin typeface="Garamond"/>
                        <a:ea typeface="Times New Roman"/>
                        <a:cs typeface="Times New Roman"/>
                      </a:endParaRPr>
                    </a:p>
                  </a:txBody>
                  <a:tcPr marL="104775" marR="1047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latin typeface="Garamond"/>
                          <a:ea typeface="Times New Roman"/>
                          <a:cs typeface="Arial"/>
                        </a:rPr>
                        <a:t>Please enter your first name.</a:t>
                      </a:r>
                      <a:endParaRPr lang="en-US" sz="1200" dirty="0">
                        <a:latin typeface="Garamond"/>
                        <a:ea typeface="Times New Roman"/>
                        <a:cs typeface="Times New Roman"/>
                      </a:endParaRPr>
                    </a:p>
                  </a:txBody>
                  <a:tcPr marL="104775" marR="1047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err="1">
                          <a:latin typeface="MS Mincho"/>
                          <a:ea typeface="Times New Roman"/>
                          <a:cs typeface="MS Mincho"/>
                        </a:rPr>
                        <a:t>名の漢字を入力してください</a:t>
                      </a:r>
                      <a:r>
                        <a:rPr lang="en-US" sz="1800" dirty="0">
                          <a:latin typeface="MS Mincho"/>
                          <a:ea typeface="Times New Roman"/>
                          <a:cs typeface="MS Mincho"/>
                        </a:rPr>
                        <a:t>。</a:t>
                      </a:r>
                      <a:endParaRPr lang="en-US" sz="1200" dirty="0">
                        <a:latin typeface="Garamond"/>
                        <a:ea typeface="Times New Roman"/>
                        <a:cs typeface="Times New Roman"/>
                      </a:endParaRPr>
                    </a:p>
                  </a:txBody>
                  <a:tcPr marL="104775" marR="1047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0"/>
          <p:cNvGrpSpPr/>
          <p:nvPr/>
        </p:nvGrpSpPr>
        <p:grpSpPr>
          <a:xfrm>
            <a:off x="-399144" y="2514600"/>
            <a:ext cx="9238344" cy="1828800"/>
            <a:chOff x="-239841" y="3886200"/>
            <a:chExt cx="8469441" cy="1981200"/>
          </a:xfrm>
        </p:grpSpPr>
        <p:sp>
          <p:nvSpPr>
            <p:cNvPr id="232" name="Rectangle 231"/>
            <p:cNvSpPr/>
            <p:nvPr/>
          </p:nvSpPr>
          <p:spPr>
            <a:xfrm>
              <a:off x="762000" y="3886200"/>
              <a:ext cx="7467600" cy="198120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 Same Side Corner Rectangle 232"/>
            <p:cNvSpPr/>
            <p:nvPr/>
          </p:nvSpPr>
          <p:spPr>
            <a:xfrm>
              <a:off x="-239841" y="4648200"/>
              <a:ext cx="1676590" cy="457200"/>
            </a:xfrm>
            <a:prstGeom prst="round2SameRect">
              <a:avLst/>
            </a:prstGeom>
            <a:solidFill>
              <a:srgbClr val="618DC3"/>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4" name="Straight Arrow Connector 213"/>
          <p:cNvCxnSpPr/>
          <p:nvPr/>
        </p:nvCxnSpPr>
        <p:spPr>
          <a:xfrm>
            <a:off x="5943600" y="3429000"/>
            <a:ext cx="457200"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a:off x="4648200" y="3429000"/>
            <a:ext cx="457200"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17"/>
          <p:cNvGrpSpPr/>
          <p:nvPr/>
        </p:nvGrpSpPr>
        <p:grpSpPr>
          <a:xfrm>
            <a:off x="-261257" y="4505325"/>
            <a:ext cx="9100457" cy="1590675"/>
            <a:chOff x="-112126" y="3886200"/>
            <a:chExt cx="8341726" cy="1981200"/>
          </a:xfrm>
        </p:grpSpPr>
        <p:sp>
          <p:nvSpPr>
            <p:cNvPr id="215" name="Rectangle 214"/>
            <p:cNvSpPr/>
            <p:nvPr/>
          </p:nvSpPr>
          <p:spPr>
            <a:xfrm>
              <a:off x="762000" y="3886200"/>
              <a:ext cx="7467600" cy="1981200"/>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ound Same Side Corner Rectangle 216"/>
            <p:cNvSpPr/>
            <p:nvPr/>
          </p:nvSpPr>
          <p:spPr>
            <a:xfrm>
              <a:off x="-112126" y="4633596"/>
              <a:ext cx="1458405" cy="512502"/>
            </a:xfrm>
            <a:prstGeom prst="round2SameRect">
              <a:avLst/>
            </a:prstGeom>
            <a:solidFill>
              <a:srgbClr val="679E2A"/>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0" name="Straight Arrow Connector 309"/>
          <p:cNvCxnSpPr/>
          <p:nvPr/>
        </p:nvCxnSpPr>
        <p:spPr>
          <a:xfrm flipV="1">
            <a:off x="7086600" y="4267200"/>
            <a:ext cx="0" cy="682182"/>
          </a:xfrm>
          <a:prstGeom prst="straightConnector1">
            <a:avLst/>
          </a:prstGeom>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4" name="Title 1"/>
          <p:cNvSpPr>
            <a:spLocks noGrp="1"/>
          </p:cNvSpPr>
          <p:nvPr>
            <p:ph type="title"/>
          </p:nvPr>
        </p:nvSpPr>
        <p:spPr>
          <a:xfrm>
            <a:off x="190500" y="228600"/>
            <a:ext cx="5943600" cy="533400"/>
          </a:xfrm>
        </p:spPr>
        <p:txBody>
          <a:bodyPr>
            <a:noAutofit/>
          </a:bodyPr>
          <a:lstStyle/>
          <a:p>
            <a:r>
              <a:rPr lang="en-US" sz="3600" dirty="0" smtClean="0">
                <a:solidFill>
                  <a:srgbClr val="618DC3"/>
                </a:solidFill>
              </a:rPr>
              <a:t>Data Flow Timing</a:t>
            </a:r>
            <a:endParaRPr lang="en-US" sz="3600" dirty="0">
              <a:solidFill>
                <a:srgbClr val="618DC3"/>
              </a:solidFill>
            </a:endParaRPr>
          </a:p>
        </p:txBody>
      </p:sp>
      <p:sp>
        <p:nvSpPr>
          <p:cNvPr id="219" name="TextBox 218"/>
          <p:cNvSpPr txBox="1"/>
          <p:nvPr/>
        </p:nvSpPr>
        <p:spPr>
          <a:xfrm>
            <a:off x="-29028" y="5032824"/>
            <a:ext cx="1114425" cy="307777"/>
          </a:xfrm>
          <a:prstGeom prst="rect">
            <a:avLst/>
          </a:prstGeom>
          <a:noFill/>
          <a:scene3d>
            <a:camera prst="orthographicFront">
              <a:rot lat="0" lon="0" rev="5400000"/>
            </a:camera>
            <a:lightRig rig="threePt" dir="t"/>
          </a:scene3d>
        </p:spPr>
        <p:txBody>
          <a:bodyPr wrap="square" rtlCol="0">
            <a:spAutoFit/>
          </a:bodyPr>
          <a:lstStyle/>
          <a:p>
            <a:r>
              <a:rPr lang="en-US" sz="1400" b="1" dirty="0" smtClean="0">
                <a:solidFill>
                  <a:schemeClr val="bg1"/>
                </a:solidFill>
                <a:latin typeface="Calibri" pitchFamily="34" charset="0"/>
                <a:cs typeface="Arial" pitchFamily="34" charset="0"/>
              </a:rPr>
              <a:t>CONTENT</a:t>
            </a:r>
            <a:endParaRPr lang="en-US" sz="1400" dirty="0" smtClean="0">
              <a:latin typeface="Calibri" pitchFamily="34" charset="0"/>
              <a:cs typeface="Arial" pitchFamily="34" charset="0"/>
            </a:endParaRPr>
          </a:p>
        </p:txBody>
      </p:sp>
      <p:grpSp>
        <p:nvGrpSpPr>
          <p:cNvPr id="5" name="Group 233"/>
          <p:cNvGrpSpPr/>
          <p:nvPr/>
        </p:nvGrpSpPr>
        <p:grpSpPr>
          <a:xfrm>
            <a:off x="-254003" y="762000"/>
            <a:ext cx="9093203" cy="1562100"/>
            <a:chOff x="-105411" y="3886200"/>
            <a:chExt cx="8335011" cy="1981200"/>
          </a:xfrm>
        </p:grpSpPr>
        <p:sp>
          <p:nvSpPr>
            <p:cNvPr id="235" name="Rectangle 234"/>
            <p:cNvSpPr/>
            <p:nvPr/>
          </p:nvSpPr>
          <p:spPr>
            <a:xfrm>
              <a:off x="762000" y="3886200"/>
              <a:ext cx="7467600" cy="1981200"/>
            </a:xfrm>
            <a:prstGeom prst="rect">
              <a:avLst/>
            </a:prstGeom>
            <a:solidFill>
              <a:schemeClr val="accent4">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ound Same Side Corner Rectangle 235"/>
            <p:cNvSpPr/>
            <p:nvPr/>
          </p:nvSpPr>
          <p:spPr>
            <a:xfrm>
              <a:off x="-105411" y="4611028"/>
              <a:ext cx="1433249" cy="521877"/>
            </a:xfrm>
            <a:prstGeom prst="round2SameRect">
              <a:avLst/>
            </a:prstGeom>
            <a:solidFill>
              <a:schemeClr val="accent4">
                <a:lumMod val="60000"/>
                <a:lumOff val="40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7" name="TextBox 236"/>
          <p:cNvSpPr txBox="1"/>
          <p:nvPr/>
        </p:nvSpPr>
        <p:spPr>
          <a:xfrm>
            <a:off x="-213180" y="2844798"/>
            <a:ext cx="1447800" cy="320040"/>
          </a:xfrm>
          <a:prstGeom prst="rect">
            <a:avLst/>
          </a:prstGeom>
          <a:noFill/>
          <a:scene3d>
            <a:camera prst="orthographicFront">
              <a:rot lat="0" lon="0" rev="5400000"/>
            </a:camera>
            <a:lightRig rig="threePt" dir="t"/>
          </a:scene3d>
        </p:spPr>
        <p:txBody>
          <a:bodyPr wrap="square" rtlCol="0">
            <a:spAutoFit/>
          </a:bodyPr>
          <a:lstStyle/>
          <a:p>
            <a:r>
              <a:rPr lang="en-US" sz="1400" b="1" dirty="0" smtClean="0">
                <a:solidFill>
                  <a:schemeClr val="bg1"/>
                </a:solidFill>
                <a:latin typeface="Calibri" pitchFamily="34" charset="0"/>
                <a:cs typeface="Arial" pitchFamily="34" charset="0"/>
              </a:rPr>
              <a:t>CODE</a:t>
            </a:r>
            <a:endParaRPr lang="en-US" sz="1400" dirty="0" smtClean="0">
              <a:latin typeface="Calibri" pitchFamily="34" charset="0"/>
              <a:cs typeface="Arial" pitchFamily="34" charset="0"/>
            </a:endParaRPr>
          </a:p>
        </p:txBody>
      </p:sp>
      <p:sp>
        <p:nvSpPr>
          <p:cNvPr id="239" name="TextBox 238"/>
          <p:cNvSpPr txBox="1"/>
          <p:nvPr/>
        </p:nvSpPr>
        <p:spPr>
          <a:xfrm>
            <a:off x="-156936" y="1143000"/>
            <a:ext cx="1390650" cy="307777"/>
          </a:xfrm>
          <a:prstGeom prst="rect">
            <a:avLst/>
          </a:prstGeom>
          <a:noFill/>
          <a:scene3d>
            <a:camera prst="orthographicFront">
              <a:rot lat="0" lon="0" rev="5400000"/>
            </a:camera>
            <a:lightRig rig="threePt" dir="t"/>
          </a:scene3d>
        </p:spPr>
        <p:txBody>
          <a:bodyPr wrap="square" rtlCol="0">
            <a:spAutoFit/>
          </a:bodyPr>
          <a:lstStyle/>
          <a:p>
            <a:r>
              <a:rPr lang="en-US" sz="1400" b="1" dirty="0" smtClean="0">
                <a:solidFill>
                  <a:schemeClr val="bg1"/>
                </a:solidFill>
                <a:latin typeface="Calibri" pitchFamily="34" charset="0"/>
                <a:cs typeface="Arial" pitchFamily="34" charset="0"/>
              </a:rPr>
              <a:t>PRODUCT</a:t>
            </a:r>
            <a:endParaRPr lang="en-US" sz="1400" dirty="0" smtClean="0">
              <a:solidFill>
                <a:schemeClr val="bg1"/>
              </a:solidFill>
              <a:latin typeface="Calibri" pitchFamily="34" charset="0"/>
              <a:cs typeface="Arial" pitchFamily="34" charset="0"/>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grpSp>
        <p:nvGrpSpPr>
          <p:cNvPr id="7" name="Group 122"/>
          <p:cNvGrpSpPr/>
          <p:nvPr/>
        </p:nvGrpSpPr>
        <p:grpSpPr>
          <a:xfrm>
            <a:off x="1278897" y="3758096"/>
            <a:ext cx="1057275" cy="512721"/>
            <a:chOff x="1600200" y="3260273"/>
            <a:chExt cx="1206402" cy="585041"/>
          </a:xfrm>
        </p:grpSpPr>
        <p:sp>
          <p:nvSpPr>
            <p:cNvPr id="122" name="Rounded Rectangle 121"/>
            <p:cNvSpPr/>
            <p:nvPr/>
          </p:nvSpPr>
          <p:spPr>
            <a:xfrm>
              <a:off x="1600200" y="3276600"/>
              <a:ext cx="990600" cy="568714"/>
            </a:xfrm>
            <a:prstGeom prst="roundRect">
              <a:avLst/>
            </a:prstGeom>
            <a:solidFill>
              <a:srgbClr val="A6D86E">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600200" y="3260273"/>
              <a:ext cx="1206402" cy="579461"/>
            </a:xfrm>
            <a:prstGeom prst="rect">
              <a:avLst/>
            </a:prstGeom>
            <a:noFill/>
          </p:spPr>
          <p:txBody>
            <a:bodyPr wrap="square" rtlCol="0">
              <a:spAutoFit/>
            </a:bodyPr>
            <a:lstStyle/>
            <a:p>
              <a:r>
                <a:rPr lang="en-US" sz="900" b="1" dirty="0" err="1" smtClean="0">
                  <a:solidFill>
                    <a:schemeClr val="bg1"/>
                  </a:solidFill>
                  <a:latin typeface="Calibri" pitchFamily="34" charset="0"/>
                  <a:cs typeface="Arial" pitchFamily="34" charset="0"/>
                </a:rPr>
                <a:t>Drupal</a:t>
              </a:r>
              <a:endParaRPr lang="en-US" sz="900" b="1" dirty="0" smtClean="0">
                <a:solidFill>
                  <a:schemeClr val="bg1"/>
                </a:solidFill>
                <a:latin typeface="Calibri" pitchFamily="34" charset="0"/>
                <a:cs typeface="Arial" pitchFamily="34" charset="0"/>
              </a:endParaRPr>
            </a:p>
            <a:p>
              <a:r>
                <a:rPr lang="en-US" sz="900" b="1" dirty="0" smtClean="0">
                  <a:solidFill>
                    <a:schemeClr val="bg1"/>
                  </a:solidFill>
                  <a:latin typeface="Calibri" pitchFamily="34" charset="0"/>
                  <a:cs typeface="Arial" pitchFamily="34" charset="0"/>
                </a:rPr>
                <a:t>Personal </a:t>
              </a:r>
            </a:p>
            <a:p>
              <a:r>
                <a:rPr lang="en-US" sz="900" b="1" dirty="0" smtClean="0">
                  <a:solidFill>
                    <a:schemeClr val="bg1"/>
                  </a:solidFill>
                  <a:latin typeface="Calibri" pitchFamily="34" charset="0"/>
                  <a:cs typeface="Arial" pitchFamily="34" charset="0"/>
                </a:rPr>
                <a:t>Branch Server</a:t>
              </a:r>
            </a:p>
          </p:txBody>
        </p:sp>
      </p:grpSp>
      <p:grpSp>
        <p:nvGrpSpPr>
          <p:cNvPr id="8" name="Group 86"/>
          <p:cNvGrpSpPr/>
          <p:nvPr/>
        </p:nvGrpSpPr>
        <p:grpSpPr>
          <a:xfrm>
            <a:off x="3307954" y="998804"/>
            <a:ext cx="893477" cy="812775"/>
            <a:chOff x="2239958" y="4648200"/>
            <a:chExt cx="1019501" cy="927416"/>
          </a:xfrm>
        </p:grpSpPr>
        <p:sp>
          <p:nvSpPr>
            <p:cNvPr id="84" name="Flowchart: Magnetic Disk 83"/>
            <p:cNvSpPr/>
            <p:nvPr/>
          </p:nvSpPr>
          <p:spPr>
            <a:xfrm>
              <a:off x="2286000" y="4648200"/>
              <a:ext cx="914400" cy="914400"/>
            </a:xfrm>
            <a:prstGeom prst="flowChartMagneticDisk">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2239958" y="4943477"/>
              <a:ext cx="1019501" cy="632139"/>
            </a:xfrm>
            <a:prstGeom prst="rect">
              <a:avLst/>
            </a:prstGeom>
            <a:noFill/>
          </p:spPr>
          <p:txBody>
            <a:bodyPr wrap="square" rtlCol="0">
              <a:spAutoFit/>
            </a:bodyPr>
            <a:lstStyle/>
            <a:p>
              <a:pPr algn="ctr"/>
              <a:r>
                <a:rPr lang="en-US" sz="1000" b="1" dirty="0" smtClean="0">
                  <a:solidFill>
                    <a:schemeClr val="bg1"/>
                  </a:solidFill>
                  <a:latin typeface="Calibri" pitchFamily="34" charset="0"/>
                  <a:cs typeface="Arial" pitchFamily="34" charset="0"/>
                </a:rPr>
                <a:t>Product </a:t>
              </a:r>
            </a:p>
            <a:p>
              <a:pPr algn="ctr"/>
              <a:r>
                <a:rPr lang="en-US" sz="1000" b="1" dirty="0" smtClean="0">
                  <a:solidFill>
                    <a:schemeClr val="bg1"/>
                  </a:solidFill>
                  <a:latin typeface="Calibri" pitchFamily="34" charset="0"/>
                  <a:cs typeface="Arial" pitchFamily="34" charset="0"/>
                </a:rPr>
                <a:t>Catalog</a:t>
              </a:r>
            </a:p>
            <a:p>
              <a:pPr algn="ctr"/>
              <a:r>
                <a:rPr lang="en-US" sz="1000" b="1" dirty="0" smtClean="0">
                  <a:solidFill>
                    <a:schemeClr val="bg1"/>
                  </a:solidFill>
                  <a:latin typeface="Calibri" pitchFamily="34" charset="0"/>
                  <a:cs typeface="Arial" pitchFamily="34" charset="0"/>
                </a:rPr>
                <a:t>Database</a:t>
              </a:r>
            </a:p>
          </p:txBody>
        </p:sp>
      </p:grpSp>
      <p:sp>
        <p:nvSpPr>
          <p:cNvPr id="83" name="Flowchart: Multidocument 82"/>
          <p:cNvSpPr/>
          <p:nvPr/>
        </p:nvSpPr>
        <p:spPr>
          <a:xfrm>
            <a:off x="4818593" y="1066800"/>
            <a:ext cx="667807" cy="667807"/>
          </a:xfrm>
          <a:prstGeom prst="flowChartMultidocumen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85" name="TextBox 84"/>
          <p:cNvSpPr txBox="1"/>
          <p:nvPr/>
        </p:nvSpPr>
        <p:spPr>
          <a:xfrm>
            <a:off x="4801898" y="1175319"/>
            <a:ext cx="631381" cy="400110"/>
          </a:xfrm>
          <a:prstGeom prst="rect">
            <a:avLst/>
          </a:prstGeom>
          <a:noFill/>
        </p:spPr>
        <p:txBody>
          <a:bodyPr wrap="square" rtlCol="0">
            <a:spAutoFit/>
          </a:bodyPr>
          <a:lstStyle/>
          <a:p>
            <a:pPr algn="ctr"/>
            <a:r>
              <a:rPr lang="en-US" sz="1000" b="1" dirty="0" smtClean="0">
                <a:solidFill>
                  <a:schemeClr val="bg1"/>
                </a:solidFill>
                <a:latin typeface="Calibri" pitchFamily="34" charset="0"/>
                <a:cs typeface="Arial" pitchFamily="34" charset="0"/>
              </a:rPr>
              <a:t>RB Editor</a:t>
            </a:r>
          </a:p>
        </p:txBody>
      </p:sp>
      <p:grpSp>
        <p:nvGrpSpPr>
          <p:cNvPr id="9" name="Group 100"/>
          <p:cNvGrpSpPr/>
          <p:nvPr/>
        </p:nvGrpSpPr>
        <p:grpSpPr>
          <a:xfrm>
            <a:off x="1277256" y="2558083"/>
            <a:ext cx="944455" cy="985015"/>
            <a:chOff x="609600" y="1295400"/>
            <a:chExt cx="1077668" cy="1123950"/>
          </a:xfrm>
        </p:grpSpPr>
        <p:sp>
          <p:nvSpPr>
            <p:cNvPr id="6" name="Rounded Rectangle 5"/>
            <p:cNvSpPr/>
            <p:nvPr/>
          </p:nvSpPr>
          <p:spPr>
            <a:xfrm>
              <a:off x="609600" y="1428750"/>
              <a:ext cx="990600" cy="990600"/>
            </a:xfrm>
            <a:prstGeom prst="roundRect">
              <a:avLst/>
            </a:prstGeom>
            <a:solidFill>
              <a:srgbClr val="BDC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19125" y="1819276"/>
              <a:ext cx="900545" cy="579460"/>
            </a:xfrm>
            <a:prstGeom prst="rect">
              <a:avLst/>
            </a:prstGeom>
            <a:noFill/>
          </p:spPr>
          <p:txBody>
            <a:bodyPr wrap="square" rtlCol="0">
              <a:spAutoFit/>
            </a:bodyPr>
            <a:lstStyle/>
            <a:p>
              <a:r>
                <a:rPr lang="en-US" sz="900" b="1" dirty="0" smtClean="0">
                  <a:solidFill>
                    <a:schemeClr val="bg1"/>
                  </a:solidFill>
                  <a:latin typeface="Calibri" pitchFamily="34" charset="0"/>
                  <a:cs typeface="Arial" pitchFamily="34" charset="0"/>
                </a:rPr>
                <a:t>Perl Gem</a:t>
              </a:r>
            </a:p>
            <a:p>
              <a:r>
                <a:rPr lang="en-US" sz="900" b="1" dirty="0" smtClean="0">
                  <a:solidFill>
                    <a:schemeClr val="bg1"/>
                  </a:solidFill>
                  <a:latin typeface="Calibri" pitchFamily="34" charset="0"/>
                  <a:cs typeface="Arial" pitchFamily="34" charset="0"/>
                </a:rPr>
                <a:t>Personal </a:t>
              </a:r>
            </a:p>
            <a:p>
              <a:r>
                <a:rPr lang="en-US" sz="900" dirty="0" smtClean="0">
                  <a:solidFill>
                    <a:schemeClr val="bg1"/>
                  </a:solidFill>
                  <a:latin typeface="Calibri" pitchFamily="34" charset="0"/>
                  <a:cs typeface="Arial" pitchFamily="34" charset="0"/>
                </a:rPr>
                <a:t>Server</a:t>
              </a:r>
            </a:p>
          </p:txBody>
        </p:sp>
        <p:sp>
          <p:nvSpPr>
            <p:cNvPr id="93" name="Flowchart: Magnetic Disk 92"/>
            <p:cNvSpPr/>
            <p:nvPr/>
          </p:nvSpPr>
          <p:spPr>
            <a:xfrm>
              <a:off x="1085850" y="1295400"/>
              <a:ext cx="457200" cy="533400"/>
            </a:xfrm>
            <a:prstGeom prst="flowChartMagneticDisk">
              <a:avLst/>
            </a:prstGeom>
            <a:solidFill>
              <a:srgbClr val="BDCF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66832" y="1445114"/>
              <a:ext cx="720436" cy="338554"/>
            </a:xfrm>
            <a:prstGeom prst="rect">
              <a:avLst/>
            </a:prstGeom>
            <a:noFill/>
          </p:spPr>
          <p:txBody>
            <a:bodyPr wrap="square" rtlCol="0">
              <a:spAutoFit/>
            </a:bodyPr>
            <a:lstStyle/>
            <a:p>
              <a:pPr algn="ctr"/>
              <a:r>
                <a:rPr lang="en-US" sz="800" b="1" dirty="0" smtClean="0">
                  <a:solidFill>
                    <a:schemeClr val="bg1"/>
                  </a:solidFill>
                  <a:latin typeface="Calibri" pitchFamily="34" charset="0"/>
                  <a:cs typeface="Arial" pitchFamily="34" charset="0"/>
                </a:rPr>
                <a:t>Product</a:t>
              </a:r>
            </a:p>
            <a:p>
              <a:pPr algn="ctr"/>
              <a:r>
                <a:rPr lang="en-US" sz="800" b="1" dirty="0" smtClean="0">
                  <a:solidFill>
                    <a:schemeClr val="bg1"/>
                  </a:solidFill>
                  <a:latin typeface="Calibri" pitchFamily="34" charset="0"/>
                  <a:cs typeface="Arial" pitchFamily="34" charset="0"/>
                </a:rPr>
                <a:t>Cache</a:t>
              </a:r>
            </a:p>
          </p:txBody>
        </p:sp>
      </p:grpSp>
      <p:grpSp>
        <p:nvGrpSpPr>
          <p:cNvPr id="10" name="Group 101"/>
          <p:cNvGrpSpPr/>
          <p:nvPr/>
        </p:nvGrpSpPr>
        <p:grpSpPr>
          <a:xfrm>
            <a:off x="2546089" y="2549736"/>
            <a:ext cx="934930" cy="985015"/>
            <a:chOff x="609600" y="1295400"/>
            <a:chExt cx="1066800" cy="1123950"/>
          </a:xfrm>
        </p:grpSpPr>
        <p:sp>
          <p:nvSpPr>
            <p:cNvPr id="103" name="Rounded Rectangle 102"/>
            <p:cNvSpPr/>
            <p:nvPr/>
          </p:nvSpPr>
          <p:spPr>
            <a:xfrm>
              <a:off x="609600" y="1428750"/>
              <a:ext cx="990600" cy="990600"/>
            </a:xfrm>
            <a:prstGeom prst="roundRect">
              <a:avLst/>
            </a:prstGeom>
            <a:solidFill>
              <a:srgbClr val="A9C1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p:cNvSpPr txBox="1"/>
            <p:nvPr/>
          </p:nvSpPr>
          <p:spPr>
            <a:xfrm>
              <a:off x="619125" y="1819275"/>
              <a:ext cx="900545" cy="579460"/>
            </a:xfrm>
            <a:prstGeom prst="rect">
              <a:avLst/>
            </a:prstGeom>
            <a:noFill/>
          </p:spPr>
          <p:txBody>
            <a:bodyPr wrap="square" rtlCol="0">
              <a:spAutoFit/>
            </a:bodyPr>
            <a:lstStyle/>
            <a:p>
              <a:r>
                <a:rPr lang="en-US" sz="900" b="1" dirty="0" smtClean="0">
                  <a:solidFill>
                    <a:schemeClr val="bg1"/>
                  </a:solidFill>
                  <a:latin typeface="Calibri" pitchFamily="34" charset="0"/>
                  <a:cs typeface="Arial" pitchFamily="34" charset="0"/>
                </a:rPr>
                <a:t>Perl Gem</a:t>
              </a:r>
            </a:p>
            <a:p>
              <a:r>
                <a:rPr lang="en-US" sz="900" b="1" dirty="0" smtClean="0">
                  <a:solidFill>
                    <a:schemeClr val="bg1"/>
                  </a:solidFill>
                  <a:latin typeface="Calibri" pitchFamily="34" charset="0"/>
                  <a:cs typeface="Arial" pitchFamily="34" charset="0"/>
                </a:rPr>
                <a:t>ENG </a:t>
              </a:r>
            </a:p>
            <a:p>
              <a:r>
                <a:rPr lang="en-US" sz="900" dirty="0" smtClean="0">
                  <a:solidFill>
                    <a:schemeClr val="bg1"/>
                  </a:solidFill>
                  <a:latin typeface="Calibri" pitchFamily="34" charset="0"/>
                  <a:cs typeface="Arial" pitchFamily="34" charset="0"/>
                </a:rPr>
                <a:t>Server</a:t>
              </a:r>
            </a:p>
          </p:txBody>
        </p:sp>
        <p:sp>
          <p:nvSpPr>
            <p:cNvPr id="105" name="Flowchart: Magnetic Disk 104"/>
            <p:cNvSpPr/>
            <p:nvPr/>
          </p:nvSpPr>
          <p:spPr>
            <a:xfrm>
              <a:off x="1085850" y="1295400"/>
              <a:ext cx="457200" cy="533400"/>
            </a:xfrm>
            <a:prstGeom prst="flowChartMagneticDisk">
              <a:avLst/>
            </a:prstGeom>
            <a:solidFill>
              <a:srgbClr val="A9C1D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955964" y="1445114"/>
              <a:ext cx="720436" cy="338554"/>
            </a:xfrm>
            <a:prstGeom prst="rect">
              <a:avLst/>
            </a:prstGeom>
            <a:noFill/>
          </p:spPr>
          <p:txBody>
            <a:bodyPr wrap="square" rtlCol="0">
              <a:spAutoFit/>
            </a:bodyPr>
            <a:lstStyle/>
            <a:p>
              <a:pPr algn="ctr"/>
              <a:r>
                <a:rPr lang="en-US" sz="800" b="1" dirty="0" smtClean="0">
                  <a:solidFill>
                    <a:schemeClr val="bg1"/>
                  </a:solidFill>
                  <a:latin typeface="Calibri" pitchFamily="34" charset="0"/>
                  <a:cs typeface="Arial" pitchFamily="34" charset="0"/>
                </a:rPr>
                <a:t>Product</a:t>
              </a:r>
            </a:p>
            <a:p>
              <a:pPr algn="ctr"/>
              <a:r>
                <a:rPr lang="en-US" sz="800" b="1" dirty="0" smtClean="0">
                  <a:solidFill>
                    <a:schemeClr val="bg1"/>
                  </a:solidFill>
                  <a:latin typeface="Calibri" pitchFamily="34" charset="0"/>
                  <a:cs typeface="Arial" pitchFamily="34" charset="0"/>
                </a:rPr>
                <a:t>Cache</a:t>
              </a:r>
            </a:p>
          </p:txBody>
        </p:sp>
      </p:grpSp>
      <p:grpSp>
        <p:nvGrpSpPr>
          <p:cNvPr id="11" name="Group 106"/>
          <p:cNvGrpSpPr/>
          <p:nvPr/>
        </p:nvGrpSpPr>
        <p:grpSpPr>
          <a:xfrm>
            <a:off x="3814923" y="2558083"/>
            <a:ext cx="934930" cy="985015"/>
            <a:chOff x="609600" y="1295400"/>
            <a:chExt cx="1066800" cy="1123950"/>
          </a:xfrm>
        </p:grpSpPr>
        <p:sp>
          <p:nvSpPr>
            <p:cNvPr id="108" name="Rounded Rectangle 107"/>
            <p:cNvSpPr/>
            <p:nvPr/>
          </p:nvSpPr>
          <p:spPr>
            <a:xfrm>
              <a:off x="609600" y="1428750"/>
              <a:ext cx="990600" cy="9906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619125" y="1819275"/>
              <a:ext cx="900545" cy="579460"/>
            </a:xfrm>
            <a:prstGeom prst="rect">
              <a:avLst/>
            </a:prstGeom>
            <a:noFill/>
          </p:spPr>
          <p:txBody>
            <a:bodyPr wrap="square" rtlCol="0">
              <a:spAutoFit/>
            </a:bodyPr>
            <a:lstStyle/>
            <a:p>
              <a:r>
                <a:rPr lang="en-US" sz="900" b="1" dirty="0" smtClean="0">
                  <a:solidFill>
                    <a:schemeClr val="bg1"/>
                  </a:solidFill>
                  <a:latin typeface="Calibri" pitchFamily="34" charset="0"/>
                  <a:cs typeface="Arial" pitchFamily="34" charset="0"/>
                </a:rPr>
                <a:t>Perl Gem</a:t>
              </a:r>
            </a:p>
            <a:p>
              <a:r>
                <a:rPr lang="en-US" sz="900" b="1" dirty="0" smtClean="0">
                  <a:solidFill>
                    <a:schemeClr val="bg1"/>
                  </a:solidFill>
                  <a:latin typeface="Calibri" pitchFamily="34" charset="0"/>
                  <a:cs typeface="Arial" pitchFamily="34" charset="0"/>
                </a:rPr>
                <a:t>DEV </a:t>
              </a:r>
            </a:p>
            <a:p>
              <a:r>
                <a:rPr lang="en-US" sz="900" dirty="0" smtClean="0">
                  <a:solidFill>
                    <a:schemeClr val="bg1"/>
                  </a:solidFill>
                  <a:latin typeface="Calibri" pitchFamily="34" charset="0"/>
                  <a:cs typeface="Arial" pitchFamily="34" charset="0"/>
                </a:rPr>
                <a:t>Server</a:t>
              </a:r>
            </a:p>
          </p:txBody>
        </p:sp>
        <p:sp>
          <p:nvSpPr>
            <p:cNvPr id="110" name="Flowchart: Magnetic Disk 109"/>
            <p:cNvSpPr/>
            <p:nvPr/>
          </p:nvSpPr>
          <p:spPr>
            <a:xfrm>
              <a:off x="1085850" y="1295400"/>
              <a:ext cx="457200" cy="533400"/>
            </a:xfrm>
            <a:prstGeom prst="flowChartMagneticDisk">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955964" y="1445114"/>
              <a:ext cx="720436" cy="338554"/>
            </a:xfrm>
            <a:prstGeom prst="rect">
              <a:avLst/>
            </a:prstGeom>
            <a:noFill/>
          </p:spPr>
          <p:txBody>
            <a:bodyPr wrap="square" rtlCol="0">
              <a:spAutoFit/>
            </a:bodyPr>
            <a:lstStyle/>
            <a:p>
              <a:pPr algn="ctr"/>
              <a:r>
                <a:rPr lang="en-US" sz="800" b="1" dirty="0" smtClean="0">
                  <a:solidFill>
                    <a:schemeClr val="bg1"/>
                  </a:solidFill>
                  <a:latin typeface="Calibri" pitchFamily="34" charset="0"/>
                  <a:cs typeface="Arial" pitchFamily="34" charset="0"/>
                </a:rPr>
                <a:t>Product</a:t>
              </a:r>
            </a:p>
            <a:p>
              <a:pPr algn="ctr"/>
              <a:r>
                <a:rPr lang="en-US" sz="800" b="1" dirty="0" smtClean="0">
                  <a:solidFill>
                    <a:schemeClr val="bg1"/>
                  </a:solidFill>
                  <a:latin typeface="Calibri" pitchFamily="34" charset="0"/>
                  <a:cs typeface="Arial" pitchFamily="34" charset="0"/>
                </a:rPr>
                <a:t>Cache</a:t>
              </a:r>
            </a:p>
          </p:txBody>
        </p:sp>
      </p:grpSp>
      <p:grpSp>
        <p:nvGrpSpPr>
          <p:cNvPr id="14" name="Group 111"/>
          <p:cNvGrpSpPr/>
          <p:nvPr/>
        </p:nvGrpSpPr>
        <p:grpSpPr>
          <a:xfrm>
            <a:off x="5080582" y="2558083"/>
            <a:ext cx="934930" cy="985015"/>
            <a:chOff x="609600" y="1295400"/>
            <a:chExt cx="1066800" cy="1123950"/>
          </a:xfrm>
        </p:grpSpPr>
        <p:sp>
          <p:nvSpPr>
            <p:cNvPr id="113" name="Rounded Rectangle 112"/>
            <p:cNvSpPr/>
            <p:nvPr/>
          </p:nvSpPr>
          <p:spPr>
            <a:xfrm>
              <a:off x="609600" y="1428750"/>
              <a:ext cx="990600" cy="990600"/>
            </a:xfrm>
            <a:prstGeom prst="roundRect">
              <a:avLst/>
            </a:prstGeom>
            <a:solidFill>
              <a:srgbClr val="89A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619125" y="1819275"/>
              <a:ext cx="900545" cy="579460"/>
            </a:xfrm>
            <a:prstGeom prst="rect">
              <a:avLst/>
            </a:prstGeom>
            <a:noFill/>
          </p:spPr>
          <p:txBody>
            <a:bodyPr wrap="square" rtlCol="0">
              <a:spAutoFit/>
            </a:bodyPr>
            <a:lstStyle/>
            <a:p>
              <a:r>
                <a:rPr lang="en-US" sz="900" b="1" dirty="0" smtClean="0">
                  <a:solidFill>
                    <a:schemeClr val="bg1"/>
                  </a:solidFill>
                  <a:latin typeface="Calibri" pitchFamily="34" charset="0"/>
                  <a:cs typeface="Arial" pitchFamily="34" charset="0"/>
                </a:rPr>
                <a:t>Perl Gem</a:t>
              </a:r>
            </a:p>
            <a:p>
              <a:r>
                <a:rPr lang="en-US" sz="900" b="1" dirty="0" smtClean="0">
                  <a:solidFill>
                    <a:schemeClr val="bg1"/>
                  </a:solidFill>
                  <a:latin typeface="Calibri" pitchFamily="34" charset="0"/>
                  <a:cs typeface="Arial" pitchFamily="34" charset="0"/>
                </a:rPr>
                <a:t>STAGE </a:t>
              </a:r>
            </a:p>
            <a:p>
              <a:r>
                <a:rPr lang="en-US" sz="900" dirty="0" smtClean="0">
                  <a:solidFill>
                    <a:schemeClr val="bg1"/>
                  </a:solidFill>
                  <a:latin typeface="Calibri" pitchFamily="34" charset="0"/>
                  <a:cs typeface="Arial" pitchFamily="34" charset="0"/>
                </a:rPr>
                <a:t>Server</a:t>
              </a:r>
            </a:p>
          </p:txBody>
        </p:sp>
        <p:sp>
          <p:nvSpPr>
            <p:cNvPr id="115" name="Flowchart: Magnetic Disk 114"/>
            <p:cNvSpPr/>
            <p:nvPr/>
          </p:nvSpPr>
          <p:spPr>
            <a:xfrm>
              <a:off x="1085850" y="1295400"/>
              <a:ext cx="457200" cy="533400"/>
            </a:xfrm>
            <a:prstGeom prst="flowChartMagneticDisk">
              <a:avLst/>
            </a:prstGeom>
            <a:solidFill>
              <a:srgbClr val="89AAD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955964" y="1445114"/>
              <a:ext cx="720436" cy="338554"/>
            </a:xfrm>
            <a:prstGeom prst="rect">
              <a:avLst/>
            </a:prstGeom>
            <a:noFill/>
          </p:spPr>
          <p:txBody>
            <a:bodyPr wrap="square" rtlCol="0">
              <a:spAutoFit/>
            </a:bodyPr>
            <a:lstStyle/>
            <a:p>
              <a:pPr algn="ctr"/>
              <a:r>
                <a:rPr lang="en-US" sz="800" b="1" dirty="0" smtClean="0">
                  <a:solidFill>
                    <a:schemeClr val="bg1"/>
                  </a:solidFill>
                  <a:latin typeface="Calibri" pitchFamily="34" charset="0"/>
                  <a:cs typeface="Arial" pitchFamily="34" charset="0"/>
                </a:rPr>
                <a:t>Product</a:t>
              </a:r>
            </a:p>
            <a:p>
              <a:pPr algn="ctr"/>
              <a:r>
                <a:rPr lang="en-US" sz="800" b="1" dirty="0" smtClean="0">
                  <a:solidFill>
                    <a:schemeClr val="bg1"/>
                  </a:solidFill>
                  <a:latin typeface="Calibri" pitchFamily="34" charset="0"/>
                  <a:cs typeface="Arial" pitchFamily="34" charset="0"/>
                </a:rPr>
                <a:t>Cache</a:t>
              </a:r>
            </a:p>
          </p:txBody>
        </p:sp>
      </p:grpSp>
      <p:sp>
        <p:nvSpPr>
          <p:cNvPr id="118" name="Rounded Rectangle 117"/>
          <p:cNvSpPr/>
          <p:nvPr/>
        </p:nvSpPr>
        <p:spPr>
          <a:xfrm>
            <a:off x="6352589" y="2674948"/>
            <a:ext cx="868149" cy="868148"/>
          </a:xfrm>
          <a:prstGeom prst="roundRect">
            <a:avLst/>
          </a:prstGeom>
          <a:solidFill>
            <a:srgbClr val="618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6360936" y="3017199"/>
            <a:ext cx="1004435" cy="507831"/>
          </a:xfrm>
          <a:prstGeom prst="rect">
            <a:avLst/>
          </a:prstGeom>
          <a:noFill/>
        </p:spPr>
        <p:txBody>
          <a:bodyPr wrap="square" rtlCol="0">
            <a:spAutoFit/>
          </a:bodyPr>
          <a:lstStyle/>
          <a:p>
            <a:r>
              <a:rPr lang="en-US" sz="900" b="1" dirty="0" smtClean="0">
                <a:solidFill>
                  <a:schemeClr val="bg1"/>
                </a:solidFill>
                <a:latin typeface="Calibri" pitchFamily="34" charset="0"/>
                <a:cs typeface="Arial" pitchFamily="34" charset="0"/>
              </a:rPr>
              <a:t>Perl Gem</a:t>
            </a:r>
          </a:p>
          <a:p>
            <a:r>
              <a:rPr lang="en-US" sz="900" b="1" dirty="0" smtClean="0">
                <a:solidFill>
                  <a:schemeClr val="bg1"/>
                </a:solidFill>
                <a:latin typeface="Calibri" pitchFamily="34" charset="0"/>
                <a:cs typeface="Arial" pitchFamily="34" charset="0"/>
              </a:rPr>
              <a:t>PRODUCTION</a:t>
            </a:r>
          </a:p>
          <a:p>
            <a:r>
              <a:rPr lang="en-US" sz="900" dirty="0" smtClean="0">
                <a:solidFill>
                  <a:schemeClr val="bg1"/>
                </a:solidFill>
                <a:latin typeface="Calibri" pitchFamily="34" charset="0"/>
                <a:cs typeface="Arial" pitchFamily="34" charset="0"/>
              </a:rPr>
              <a:t>Server</a:t>
            </a:r>
          </a:p>
        </p:txBody>
      </p:sp>
      <p:sp>
        <p:nvSpPr>
          <p:cNvPr id="120" name="Flowchart: Magnetic Disk 119"/>
          <p:cNvSpPr/>
          <p:nvPr/>
        </p:nvSpPr>
        <p:spPr>
          <a:xfrm>
            <a:off x="6769968" y="2558082"/>
            <a:ext cx="400684" cy="467465"/>
          </a:xfrm>
          <a:prstGeom prst="flowChartMagneticDisk">
            <a:avLst/>
          </a:prstGeom>
          <a:solidFill>
            <a:srgbClr val="618D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p:cNvSpPr txBox="1"/>
          <p:nvPr/>
        </p:nvSpPr>
        <p:spPr>
          <a:xfrm>
            <a:off x="6658881" y="2680149"/>
            <a:ext cx="631381" cy="296704"/>
          </a:xfrm>
          <a:prstGeom prst="rect">
            <a:avLst/>
          </a:prstGeom>
          <a:noFill/>
        </p:spPr>
        <p:txBody>
          <a:bodyPr wrap="square" rtlCol="0">
            <a:spAutoFit/>
          </a:bodyPr>
          <a:lstStyle/>
          <a:p>
            <a:pPr algn="ctr"/>
            <a:r>
              <a:rPr lang="en-US" sz="800" b="1" dirty="0" smtClean="0">
                <a:solidFill>
                  <a:schemeClr val="bg1"/>
                </a:solidFill>
                <a:latin typeface="Calibri" pitchFamily="34" charset="0"/>
                <a:cs typeface="Arial" pitchFamily="34" charset="0"/>
              </a:rPr>
              <a:t>Product</a:t>
            </a:r>
          </a:p>
          <a:p>
            <a:pPr algn="ctr"/>
            <a:r>
              <a:rPr lang="en-US" sz="800" b="1" dirty="0" smtClean="0">
                <a:solidFill>
                  <a:schemeClr val="bg1"/>
                </a:solidFill>
                <a:latin typeface="Calibri" pitchFamily="34" charset="0"/>
                <a:cs typeface="Arial" pitchFamily="34" charset="0"/>
              </a:rPr>
              <a:t>Cache</a:t>
            </a:r>
          </a:p>
        </p:txBody>
      </p:sp>
      <p:grpSp>
        <p:nvGrpSpPr>
          <p:cNvPr id="15" name="Group 123"/>
          <p:cNvGrpSpPr/>
          <p:nvPr/>
        </p:nvGrpSpPr>
        <p:grpSpPr>
          <a:xfrm>
            <a:off x="3814923" y="3758096"/>
            <a:ext cx="958008" cy="512721"/>
            <a:chOff x="1600199" y="3260273"/>
            <a:chExt cx="1093133" cy="585041"/>
          </a:xfrm>
        </p:grpSpPr>
        <p:sp>
          <p:nvSpPr>
            <p:cNvPr id="125" name="Rounded Rectangle 124"/>
            <p:cNvSpPr/>
            <p:nvPr/>
          </p:nvSpPr>
          <p:spPr>
            <a:xfrm>
              <a:off x="1600200" y="3276600"/>
              <a:ext cx="990600" cy="568714"/>
            </a:xfrm>
            <a:prstGeom prst="round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p:cNvSpPr txBox="1"/>
            <p:nvPr/>
          </p:nvSpPr>
          <p:spPr>
            <a:xfrm>
              <a:off x="1600199" y="3260273"/>
              <a:ext cx="1093133" cy="579461"/>
            </a:xfrm>
            <a:prstGeom prst="rect">
              <a:avLst/>
            </a:prstGeom>
            <a:noFill/>
          </p:spPr>
          <p:txBody>
            <a:bodyPr wrap="square" rtlCol="0">
              <a:spAutoFit/>
            </a:bodyPr>
            <a:lstStyle/>
            <a:p>
              <a:r>
                <a:rPr lang="en-US" sz="900" b="1" dirty="0" err="1" smtClean="0">
                  <a:solidFill>
                    <a:schemeClr val="bg1"/>
                  </a:solidFill>
                  <a:latin typeface="Calibri" pitchFamily="34" charset="0"/>
                  <a:cs typeface="Arial" pitchFamily="34" charset="0"/>
                </a:rPr>
                <a:t>Drupal</a:t>
              </a:r>
              <a:endParaRPr lang="en-US" sz="900" b="1" dirty="0" smtClean="0">
                <a:solidFill>
                  <a:schemeClr val="bg1"/>
                </a:solidFill>
                <a:latin typeface="Calibri" pitchFamily="34" charset="0"/>
                <a:cs typeface="Arial" pitchFamily="34" charset="0"/>
              </a:endParaRPr>
            </a:p>
            <a:p>
              <a:r>
                <a:rPr lang="en-US" sz="900" b="1" dirty="0" smtClean="0">
                  <a:solidFill>
                    <a:schemeClr val="bg1"/>
                  </a:solidFill>
                  <a:latin typeface="Calibri" pitchFamily="34" charset="0"/>
                  <a:cs typeface="Arial" pitchFamily="34" charset="0"/>
                </a:rPr>
                <a:t>DEV</a:t>
              </a:r>
            </a:p>
            <a:p>
              <a:r>
                <a:rPr lang="en-US" sz="900" b="1" dirty="0" smtClean="0">
                  <a:solidFill>
                    <a:schemeClr val="bg1"/>
                  </a:solidFill>
                  <a:latin typeface="Calibri" pitchFamily="34" charset="0"/>
                  <a:cs typeface="Arial" pitchFamily="34" charset="0"/>
                </a:rPr>
                <a:t>Server</a:t>
              </a:r>
            </a:p>
          </p:txBody>
        </p:sp>
      </p:grpSp>
      <p:grpSp>
        <p:nvGrpSpPr>
          <p:cNvPr id="16" name="Group 126"/>
          <p:cNvGrpSpPr/>
          <p:nvPr/>
        </p:nvGrpSpPr>
        <p:grpSpPr>
          <a:xfrm>
            <a:off x="2547730" y="3758096"/>
            <a:ext cx="1007642" cy="512721"/>
            <a:chOff x="1600200" y="3260273"/>
            <a:chExt cx="1149768" cy="585041"/>
          </a:xfrm>
        </p:grpSpPr>
        <p:sp>
          <p:nvSpPr>
            <p:cNvPr id="128" name="Rounded Rectangle 127"/>
            <p:cNvSpPr/>
            <p:nvPr/>
          </p:nvSpPr>
          <p:spPr>
            <a:xfrm>
              <a:off x="1600200" y="3276600"/>
              <a:ext cx="990600" cy="568714"/>
            </a:xfrm>
            <a:prstGeom prst="roundRect">
              <a:avLst/>
            </a:prstGeom>
            <a:solidFill>
              <a:srgbClr val="A2D66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1600200" y="3260273"/>
              <a:ext cx="1149768" cy="579461"/>
            </a:xfrm>
            <a:prstGeom prst="rect">
              <a:avLst/>
            </a:prstGeom>
            <a:noFill/>
          </p:spPr>
          <p:txBody>
            <a:bodyPr wrap="square" rtlCol="0">
              <a:spAutoFit/>
            </a:bodyPr>
            <a:lstStyle/>
            <a:p>
              <a:r>
                <a:rPr lang="en-US" sz="900" b="1" dirty="0" err="1" smtClean="0">
                  <a:solidFill>
                    <a:schemeClr val="bg1"/>
                  </a:solidFill>
                  <a:latin typeface="Calibri" pitchFamily="34" charset="0"/>
                  <a:cs typeface="Arial" pitchFamily="34" charset="0"/>
                </a:rPr>
                <a:t>Drupal</a:t>
              </a:r>
              <a:endParaRPr lang="en-US" sz="900" b="1" dirty="0" smtClean="0">
                <a:solidFill>
                  <a:schemeClr val="bg1"/>
                </a:solidFill>
                <a:latin typeface="Calibri" pitchFamily="34" charset="0"/>
                <a:cs typeface="Arial" pitchFamily="34" charset="0"/>
              </a:endParaRPr>
            </a:p>
            <a:p>
              <a:r>
                <a:rPr lang="en-US" sz="900" b="1" dirty="0" smtClean="0">
                  <a:solidFill>
                    <a:schemeClr val="bg1"/>
                  </a:solidFill>
                  <a:latin typeface="Calibri" pitchFamily="34" charset="0"/>
                  <a:cs typeface="Arial" pitchFamily="34" charset="0"/>
                </a:rPr>
                <a:t>ENG</a:t>
              </a:r>
            </a:p>
            <a:p>
              <a:r>
                <a:rPr lang="en-US" sz="900" b="1" dirty="0" smtClean="0">
                  <a:solidFill>
                    <a:schemeClr val="bg1"/>
                  </a:solidFill>
                  <a:latin typeface="Calibri" pitchFamily="34" charset="0"/>
                  <a:cs typeface="Arial" pitchFamily="34" charset="0"/>
                </a:rPr>
                <a:t>Server</a:t>
              </a:r>
            </a:p>
          </p:txBody>
        </p:sp>
      </p:grpSp>
      <p:grpSp>
        <p:nvGrpSpPr>
          <p:cNvPr id="17" name="Group 129"/>
          <p:cNvGrpSpPr/>
          <p:nvPr/>
        </p:nvGrpSpPr>
        <p:grpSpPr>
          <a:xfrm>
            <a:off x="5080582" y="3772407"/>
            <a:ext cx="868149" cy="522097"/>
            <a:chOff x="1600200" y="3276600"/>
            <a:chExt cx="990600" cy="595739"/>
          </a:xfrm>
        </p:grpSpPr>
        <p:sp>
          <p:nvSpPr>
            <p:cNvPr id="131" name="Rounded Rectangle 130"/>
            <p:cNvSpPr/>
            <p:nvPr/>
          </p:nvSpPr>
          <p:spPr>
            <a:xfrm>
              <a:off x="1600200" y="3276600"/>
              <a:ext cx="990600" cy="568714"/>
            </a:xfrm>
            <a:prstGeom prst="roundRect">
              <a:avLst/>
            </a:prstGeom>
            <a:solidFill>
              <a:srgbClr val="7EC2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p:cNvSpPr txBox="1"/>
            <p:nvPr/>
          </p:nvSpPr>
          <p:spPr>
            <a:xfrm>
              <a:off x="1600200" y="3292878"/>
              <a:ext cx="990600" cy="579461"/>
            </a:xfrm>
            <a:prstGeom prst="rect">
              <a:avLst/>
            </a:prstGeom>
            <a:noFill/>
          </p:spPr>
          <p:txBody>
            <a:bodyPr wrap="square" rtlCol="0">
              <a:spAutoFit/>
            </a:bodyPr>
            <a:lstStyle/>
            <a:p>
              <a:r>
                <a:rPr lang="en-US" sz="900" b="1" dirty="0" err="1" smtClean="0">
                  <a:solidFill>
                    <a:schemeClr val="bg1"/>
                  </a:solidFill>
                  <a:latin typeface="Calibri" pitchFamily="34" charset="0"/>
                  <a:cs typeface="Arial" pitchFamily="34" charset="0"/>
                </a:rPr>
                <a:t>Drupal</a:t>
              </a:r>
              <a:endParaRPr lang="en-US" sz="900" b="1" dirty="0" smtClean="0">
                <a:solidFill>
                  <a:schemeClr val="bg1"/>
                </a:solidFill>
                <a:latin typeface="Calibri" pitchFamily="34" charset="0"/>
                <a:cs typeface="Arial" pitchFamily="34" charset="0"/>
              </a:endParaRPr>
            </a:p>
            <a:p>
              <a:r>
                <a:rPr lang="en-US" sz="900" b="1" dirty="0" smtClean="0">
                  <a:solidFill>
                    <a:schemeClr val="bg1"/>
                  </a:solidFill>
                  <a:latin typeface="Calibri" pitchFamily="34" charset="0"/>
                  <a:cs typeface="Arial" pitchFamily="34" charset="0"/>
                </a:rPr>
                <a:t>STAGE</a:t>
              </a:r>
            </a:p>
            <a:p>
              <a:r>
                <a:rPr lang="en-US" sz="900" b="1" dirty="0" smtClean="0">
                  <a:solidFill>
                    <a:schemeClr val="bg1"/>
                  </a:solidFill>
                  <a:latin typeface="Calibri" pitchFamily="34" charset="0"/>
                  <a:cs typeface="Arial" pitchFamily="34" charset="0"/>
                </a:rPr>
                <a:t>Server</a:t>
              </a:r>
            </a:p>
          </p:txBody>
        </p:sp>
      </p:grpSp>
      <p:grpSp>
        <p:nvGrpSpPr>
          <p:cNvPr id="18" name="Group 132"/>
          <p:cNvGrpSpPr/>
          <p:nvPr/>
        </p:nvGrpSpPr>
        <p:grpSpPr>
          <a:xfrm>
            <a:off x="6362578" y="3788836"/>
            <a:ext cx="1002794" cy="507831"/>
            <a:chOff x="1600199" y="3271143"/>
            <a:chExt cx="1144236" cy="579461"/>
          </a:xfrm>
        </p:grpSpPr>
        <p:sp>
          <p:nvSpPr>
            <p:cNvPr id="134" name="Rounded Rectangle 133"/>
            <p:cNvSpPr/>
            <p:nvPr/>
          </p:nvSpPr>
          <p:spPr>
            <a:xfrm>
              <a:off x="1600200" y="3276600"/>
              <a:ext cx="990600" cy="544510"/>
            </a:xfrm>
            <a:prstGeom prst="roundRect">
              <a:avLst/>
            </a:prstGeom>
            <a:solidFill>
              <a:srgbClr val="679E2A">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p:cNvSpPr txBox="1"/>
            <p:nvPr/>
          </p:nvSpPr>
          <p:spPr>
            <a:xfrm>
              <a:off x="1600199" y="3271143"/>
              <a:ext cx="1144236" cy="579461"/>
            </a:xfrm>
            <a:prstGeom prst="rect">
              <a:avLst/>
            </a:prstGeom>
            <a:noFill/>
          </p:spPr>
          <p:txBody>
            <a:bodyPr wrap="square" rtlCol="0">
              <a:spAutoFit/>
            </a:bodyPr>
            <a:lstStyle/>
            <a:p>
              <a:r>
                <a:rPr lang="en-US" sz="900" b="1" dirty="0" err="1" smtClean="0">
                  <a:solidFill>
                    <a:schemeClr val="bg1"/>
                  </a:solidFill>
                  <a:latin typeface="Calibri" pitchFamily="34" charset="0"/>
                  <a:cs typeface="Arial" pitchFamily="34" charset="0"/>
                </a:rPr>
                <a:t>Drupal</a:t>
              </a:r>
              <a:endParaRPr lang="en-US" sz="900" b="1" dirty="0" smtClean="0">
                <a:solidFill>
                  <a:schemeClr val="bg1"/>
                </a:solidFill>
                <a:latin typeface="Calibri" pitchFamily="34" charset="0"/>
                <a:cs typeface="Arial" pitchFamily="34" charset="0"/>
              </a:endParaRPr>
            </a:p>
            <a:p>
              <a:r>
                <a:rPr lang="en-US" sz="900" b="1" dirty="0" smtClean="0">
                  <a:solidFill>
                    <a:schemeClr val="bg1"/>
                  </a:solidFill>
                  <a:latin typeface="Calibri" pitchFamily="34" charset="0"/>
                  <a:cs typeface="Arial" pitchFamily="34" charset="0"/>
                </a:rPr>
                <a:t>PRODUCTION</a:t>
              </a:r>
            </a:p>
            <a:p>
              <a:r>
                <a:rPr lang="en-US" sz="900" b="1" dirty="0" smtClean="0">
                  <a:solidFill>
                    <a:schemeClr val="bg1"/>
                  </a:solidFill>
                  <a:latin typeface="Calibri" pitchFamily="34" charset="0"/>
                  <a:cs typeface="Arial" pitchFamily="34" charset="0"/>
                </a:rPr>
                <a:t>Server</a:t>
              </a:r>
            </a:p>
          </p:txBody>
        </p:sp>
      </p:grpSp>
      <p:cxnSp>
        <p:nvCxnSpPr>
          <p:cNvPr id="145" name="Elbow Connector 144"/>
          <p:cNvCxnSpPr>
            <a:stCxn id="84" idx="3"/>
            <a:endCxn id="93" idx="1"/>
          </p:cNvCxnSpPr>
          <p:nvPr/>
        </p:nvCxnSpPr>
        <p:spPr>
          <a:xfrm rot="5400000">
            <a:off x="2443028" y="1252122"/>
            <a:ext cx="757911" cy="1854010"/>
          </a:xfrm>
          <a:prstGeom prst="bentConnector3">
            <a:avLst>
              <a:gd name="adj1" fmla="val 50000"/>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84" idx="3"/>
            <a:endCxn id="105" idx="1"/>
          </p:cNvCxnSpPr>
          <p:nvPr/>
        </p:nvCxnSpPr>
        <p:spPr>
          <a:xfrm rot="5400000">
            <a:off x="3081617" y="1882365"/>
            <a:ext cx="749564" cy="585178"/>
          </a:xfrm>
          <a:prstGeom prst="bentConnector3">
            <a:avLst>
              <a:gd name="adj1" fmla="val 50000"/>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Elbow Connector 148"/>
          <p:cNvCxnSpPr>
            <a:stCxn id="84" idx="3"/>
            <a:endCxn id="110" idx="1"/>
          </p:cNvCxnSpPr>
          <p:nvPr/>
        </p:nvCxnSpPr>
        <p:spPr>
          <a:xfrm rot="16200000" flipH="1">
            <a:off x="3711861" y="1837299"/>
            <a:ext cx="757911" cy="683656"/>
          </a:xfrm>
          <a:prstGeom prst="bentConnector3">
            <a:avLst>
              <a:gd name="adj1" fmla="val 50000"/>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84" idx="3"/>
            <a:endCxn id="115" idx="1"/>
          </p:cNvCxnSpPr>
          <p:nvPr/>
        </p:nvCxnSpPr>
        <p:spPr>
          <a:xfrm rot="16200000" flipH="1">
            <a:off x="4344690" y="1204469"/>
            <a:ext cx="757911" cy="1949315"/>
          </a:xfrm>
          <a:prstGeom prst="bentConnector3">
            <a:avLst>
              <a:gd name="adj1" fmla="val 50000"/>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84" idx="3"/>
            <a:endCxn id="120" idx="1"/>
          </p:cNvCxnSpPr>
          <p:nvPr/>
        </p:nvCxnSpPr>
        <p:spPr>
          <a:xfrm rot="16200000" flipH="1">
            <a:off x="4980694" y="568466"/>
            <a:ext cx="757910" cy="3221322"/>
          </a:xfrm>
          <a:prstGeom prst="bentConnector3">
            <a:avLst>
              <a:gd name="adj1" fmla="val 50000"/>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2145405" y="3284323"/>
            <a:ext cx="400684"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3414238" y="3284323"/>
            <a:ext cx="400684"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a:off x="4683072" y="3284323"/>
            <a:ext cx="400684"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5951905" y="3284323"/>
            <a:ext cx="400684"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2001139" y="2931369"/>
            <a:ext cx="631381" cy="296704"/>
          </a:xfrm>
          <a:prstGeom prst="rect">
            <a:avLst/>
          </a:prstGeom>
          <a:noFill/>
        </p:spPr>
        <p:txBody>
          <a:bodyPr wrap="square" rtlCol="0">
            <a:spAutoFit/>
          </a:bodyPr>
          <a:lstStyle/>
          <a:p>
            <a:pPr algn="ctr"/>
            <a:r>
              <a:rPr lang="en-US" sz="800" b="1" dirty="0" smtClean="0">
                <a:solidFill>
                  <a:schemeClr val="bg1">
                    <a:lumMod val="50000"/>
                  </a:schemeClr>
                </a:solidFill>
                <a:latin typeface="Calibri" pitchFamily="34" charset="0"/>
                <a:cs typeface="Arial" pitchFamily="34" charset="0"/>
              </a:rPr>
              <a:t>Manual Update</a:t>
            </a:r>
          </a:p>
        </p:txBody>
      </p:sp>
      <p:sp>
        <p:nvSpPr>
          <p:cNvPr id="167" name="TextBox 166"/>
          <p:cNvSpPr txBox="1"/>
          <p:nvPr/>
        </p:nvSpPr>
        <p:spPr>
          <a:xfrm>
            <a:off x="3278320" y="2931369"/>
            <a:ext cx="631381" cy="296704"/>
          </a:xfrm>
          <a:prstGeom prst="rect">
            <a:avLst/>
          </a:prstGeom>
          <a:noFill/>
        </p:spPr>
        <p:txBody>
          <a:bodyPr wrap="square" rtlCol="0">
            <a:spAutoFit/>
          </a:bodyPr>
          <a:lstStyle/>
          <a:p>
            <a:pPr algn="ctr"/>
            <a:r>
              <a:rPr lang="en-US" sz="800" b="1" dirty="0" smtClean="0">
                <a:solidFill>
                  <a:schemeClr val="bg1">
                    <a:lumMod val="50000"/>
                  </a:schemeClr>
                </a:solidFill>
                <a:latin typeface="Calibri" pitchFamily="34" charset="0"/>
                <a:cs typeface="Arial" pitchFamily="34" charset="0"/>
              </a:rPr>
              <a:t>Manual Update</a:t>
            </a:r>
          </a:p>
        </p:txBody>
      </p:sp>
      <p:sp>
        <p:nvSpPr>
          <p:cNvPr id="168" name="TextBox 167"/>
          <p:cNvSpPr txBox="1"/>
          <p:nvPr/>
        </p:nvSpPr>
        <p:spPr>
          <a:xfrm>
            <a:off x="4548332" y="2931369"/>
            <a:ext cx="631381" cy="296704"/>
          </a:xfrm>
          <a:prstGeom prst="rect">
            <a:avLst/>
          </a:prstGeom>
          <a:noFill/>
        </p:spPr>
        <p:txBody>
          <a:bodyPr wrap="square" rtlCol="0">
            <a:spAutoFit/>
          </a:bodyPr>
          <a:lstStyle/>
          <a:p>
            <a:pPr algn="ctr"/>
            <a:r>
              <a:rPr lang="en-US" sz="800" b="1" dirty="0" smtClean="0">
                <a:solidFill>
                  <a:schemeClr val="bg1">
                    <a:lumMod val="50000"/>
                  </a:schemeClr>
                </a:solidFill>
                <a:latin typeface="Calibri" pitchFamily="34" charset="0"/>
                <a:cs typeface="Arial" pitchFamily="34" charset="0"/>
              </a:rPr>
              <a:t>Manual Update</a:t>
            </a:r>
          </a:p>
        </p:txBody>
      </p:sp>
      <p:sp>
        <p:nvSpPr>
          <p:cNvPr id="169" name="TextBox 168"/>
          <p:cNvSpPr txBox="1"/>
          <p:nvPr/>
        </p:nvSpPr>
        <p:spPr>
          <a:xfrm>
            <a:off x="5819589" y="2931369"/>
            <a:ext cx="631381" cy="296704"/>
          </a:xfrm>
          <a:prstGeom prst="rect">
            <a:avLst/>
          </a:prstGeom>
          <a:noFill/>
        </p:spPr>
        <p:txBody>
          <a:bodyPr wrap="square" rtlCol="0">
            <a:spAutoFit/>
          </a:bodyPr>
          <a:lstStyle/>
          <a:p>
            <a:pPr algn="ctr"/>
            <a:r>
              <a:rPr lang="en-US" sz="800" b="1" dirty="0" smtClean="0">
                <a:solidFill>
                  <a:schemeClr val="bg1">
                    <a:lumMod val="50000"/>
                  </a:schemeClr>
                </a:solidFill>
                <a:latin typeface="Calibri" pitchFamily="34" charset="0"/>
                <a:cs typeface="Arial" pitchFamily="34" charset="0"/>
              </a:rPr>
              <a:t>Manual Update</a:t>
            </a:r>
          </a:p>
        </p:txBody>
      </p:sp>
      <p:sp>
        <p:nvSpPr>
          <p:cNvPr id="204" name="TextBox 203"/>
          <p:cNvSpPr txBox="1"/>
          <p:nvPr/>
        </p:nvSpPr>
        <p:spPr>
          <a:xfrm>
            <a:off x="1312541" y="2194386"/>
            <a:ext cx="581450" cy="338554"/>
          </a:xfrm>
          <a:prstGeom prst="rect">
            <a:avLst/>
          </a:prstGeom>
          <a:noFill/>
        </p:spPr>
        <p:txBody>
          <a:bodyPr wrap="square" rtlCol="0">
            <a:spAutoFit/>
          </a:bodyPr>
          <a:lstStyle/>
          <a:p>
            <a:pPr algn="ctr"/>
            <a:r>
              <a:rPr lang="en-US" sz="800" b="1" dirty="0" smtClean="0">
                <a:solidFill>
                  <a:schemeClr val="bg1">
                    <a:lumMod val="50000"/>
                  </a:schemeClr>
                </a:solidFill>
                <a:latin typeface="Calibri" pitchFamily="34" charset="0"/>
                <a:cs typeface="Arial" pitchFamily="34" charset="0"/>
              </a:rPr>
              <a:t>Manual </a:t>
            </a:r>
          </a:p>
          <a:p>
            <a:pPr algn="ctr"/>
            <a:r>
              <a:rPr lang="en-US" sz="800" b="1" dirty="0" smtClean="0">
                <a:solidFill>
                  <a:schemeClr val="bg1">
                    <a:lumMod val="50000"/>
                  </a:schemeClr>
                </a:solidFill>
                <a:latin typeface="Calibri" pitchFamily="34" charset="0"/>
                <a:cs typeface="Arial" pitchFamily="34" charset="0"/>
              </a:rPr>
              <a:t>Update</a:t>
            </a:r>
          </a:p>
        </p:txBody>
      </p:sp>
      <p:sp>
        <p:nvSpPr>
          <p:cNvPr id="205" name="TextBox 204"/>
          <p:cNvSpPr txBox="1"/>
          <p:nvPr/>
        </p:nvSpPr>
        <p:spPr>
          <a:xfrm>
            <a:off x="2578968" y="2199149"/>
            <a:ext cx="581450" cy="338554"/>
          </a:xfrm>
          <a:prstGeom prst="rect">
            <a:avLst/>
          </a:prstGeom>
          <a:noFill/>
        </p:spPr>
        <p:txBody>
          <a:bodyPr wrap="square" rtlCol="0">
            <a:spAutoFit/>
          </a:bodyPr>
          <a:lstStyle/>
          <a:p>
            <a:pPr algn="ctr"/>
            <a:r>
              <a:rPr lang="en-US" sz="800" b="1" dirty="0" smtClean="0">
                <a:solidFill>
                  <a:schemeClr val="bg1">
                    <a:lumMod val="50000"/>
                  </a:schemeClr>
                </a:solidFill>
                <a:latin typeface="Calibri" pitchFamily="34" charset="0"/>
                <a:cs typeface="Arial" pitchFamily="34" charset="0"/>
              </a:rPr>
              <a:t>Manual</a:t>
            </a:r>
          </a:p>
          <a:p>
            <a:pPr algn="ctr"/>
            <a:r>
              <a:rPr lang="en-US" sz="800" b="1" dirty="0" smtClean="0">
                <a:solidFill>
                  <a:schemeClr val="bg1">
                    <a:lumMod val="50000"/>
                  </a:schemeClr>
                </a:solidFill>
                <a:latin typeface="Calibri" pitchFamily="34" charset="0"/>
                <a:cs typeface="Arial" pitchFamily="34" charset="0"/>
              </a:rPr>
              <a:t>Update</a:t>
            </a:r>
          </a:p>
        </p:txBody>
      </p:sp>
      <p:cxnSp>
        <p:nvCxnSpPr>
          <p:cNvPr id="257" name="Elbow Connector 256"/>
          <p:cNvCxnSpPr>
            <a:stCxn id="135" idx="1"/>
            <a:endCxn id="131" idx="2"/>
          </p:cNvCxnSpPr>
          <p:nvPr/>
        </p:nvCxnSpPr>
        <p:spPr>
          <a:xfrm rot="10800000" flipV="1">
            <a:off x="5514658" y="4042750"/>
            <a:ext cx="847921" cy="228073"/>
          </a:xfrm>
          <a:prstGeom prst="bentConnector4">
            <a:avLst>
              <a:gd name="adj1" fmla="val 24404"/>
              <a:gd name="adj2" fmla="val 211562"/>
            </a:avLst>
          </a:prstGeom>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Elbow Connector 256"/>
          <p:cNvCxnSpPr>
            <a:stCxn id="135" idx="1"/>
            <a:endCxn id="125" idx="2"/>
          </p:cNvCxnSpPr>
          <p:nvPr/>
        </p:nvCxnSpPr>
        <p:spPr>
          <a:xfrm rot="10800000" flipV="1">
            <a:off x="4249000" y="4042750"/>
            <a:ext cx="2113579" cy="228073"/>
          </a:xfrm>
          <a:prstGeom prst="bentConnector4">
            <a:avLst>
              <a:gd name="adj1" fmla="val 9537"/>
              <a:gd name="adj2" fmla="val 211562"/>
            </a:avLst>
          </a:prstGeom>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Elbow Connector 256"/>
          <p:cNvCxnSpPr>
            <a:stCxn id="135" idx="1"/>
            <a:endCxn id="128" idx="2"/>
          </p:cNvCxnSpPr>
          <p:nvPr/>
        </p:nvCxnSpPr>
        <p:spPr>
          <a:xfrm rot="10800000" flipV="1">
            <a:off x="2981806" y="4042750"/>
            <a:ext cx="3380773" cy="228073"/>
          </a:xfrm>
          <a:prstGeom prst="bentConnector4">
            <a:avLst>
              <a:gd name="adj1" fmla="val 6109"/>
              <a:gd name="adj2" fmla="val 211562"/>
            </a:avLst>
          </a:prstGeom>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Elbow Connector 256"/>
          <p:cNvCxnSpPr>
            <a:stCxn id="135" idx="1"/>
            <a:endCxn id="122" idx="2"/>
          </p:cNvCxnSpPr>
          <p:nvPr/>
        </p:nvCxnSpPr>
        <p:spPr>
          <a:xfrm rot="10800000" flipV="1">
            <a:off x="1712972" y="4042750"/>
            <a:ext cx="4649606" cy="228073"/>
          </a:xfrm>
          <a:prstGeom prst="bentConnector4">
            <a:avLst>
              <a:gd name="adj1" fmla="val 4361"/>
              <a:gd name="adj2" fmla="val 211562"/>
            </a:avLst>
          </a:prstGeom>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a:off x="2153556" y="3958153"/>
            <a:ext cx="400684"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2305956" y="1435998"/>
            <a:ext cx="1066800" cy="0"/>
          </a:xfrm>
          <a:prstGeom prst="straightConnector1">
            <a:avLst/>
          </a:prstGeom>
          <a:ln w="38100">
            <a:solidFill>
              <a:schemeClr val="accent4">
                <a:lumMod val="40000"/>
                <a:lumOff val="6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9" name="Group 212"/>
          <p:cNvGrpSpPr/>
          <p:nvPr/>
        </p:nvGrpSpPr>
        <p:grpSpPr>
          <a:xfrm>
            <a:off x="2543175" y="1495425"/>
            <a:ext cx="457199" cy="304800"/>
            <a:chOff x="4114800" y="228600"/>
            <a:chExt cx="457199" cy="304800"/>
          </a:xfrm>
        </p:grpSpPr>
        <p:sp>
          <p:nvSpPr>
            <p:cNvPr id="154" name="Oval 153"/>
            <p:cNvSpPr/>
            <p:nvPr/>
          </p:nvSpPr>
          <p:spPr>
            <a:xfrm>
              <a:off x="4188619" y="228600"/>
              <a:ext cx="304800" cy="304800"/>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p:cNvSpPr txBox="1"/>
            <p:nvPr/>
          </p:nvSpPr>
          <p:spPr>
            <a:xfrm>
              <a:off x="4114800" y="235743"/>
              <a:ext cx="457199" cy="276999"/>
            </a:xfrm>
            <a:prstGeom prst="rect">
              <a:avLst/>
            </a:prstGeom>
            <a:noFill/>
          </p:spPr>
          <p:txBody>
            <a:bodyPr wrap="square" rtlCol="0">
              <a:spAutoFit/>
            </a:bodyPr>
            <a:lstStyle/>
            <a:p>
              <a:pPr algn="ctr"/>
              <a:r>
                <a:rPr lang="en-US" sz="600" dirty="0" smtClean="0">
                  <a:solidFill>
                    <a:schemeClr val="bg1">
                      <a:lumMod val="50000"/>
                    </a:schemeClr>
                  </a:solidFill>
                  <a:latin typeface="Calibri" pitchFamily="34" charset="0"/>
                  <a:cs typeface="Arial" pitchFamily="34" charset="0"/>
                </a:rPr>
                <a:t>up to </a:t>
              </a:r>
            </a:p>
            <a:p>
              <a:pPr algn="ctr"/>
              <a:r>
                <a:rPr lang="en-US" sz="600" b="1" dirty="0" smtClean="0">
                  <a:solidFill>
                    <a:schemeClr val="bg1">
                      <a:lumMod val="50000"/>
                    </a:schemeClr>
                  </a:solidFill>
                  <a:latin typeface="Calibri" pitchFamily="34" charset="0"/>
                  <a:cs typeface="Arial" pitchFamily="34" charset="0"/>
                </a:rPr>
                <a:t>20 min</a:t>
              </a:r>
            </a:p>
          </p:txBody>
        </p:sp>
        <p:cxnSp>
          <p:nvCxnSpPr>
            <p:cNvPr id="160" name="Straight Connector 159"/>
            <p:cNvCxnSpPr/>
            <p:nvPr/>
          </p:nvCxnSpPr>
          <p:spPr>
            <a:xfrm>
              <a:off x="419452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446360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4329462" y="518318"/>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4326287" y="251619"/>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423129" y="478629"/>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4429124" y="292895"/>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4231485" y="292895"/>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4233866" y="478629"/>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grpSp>
      <p:grpSp>
        <p:nvGrpSpPr>
          <p:cNvPr id="20" name="Group 213"/>
          <p:cNvGrpSpPr/>
          <p:nvPr/>
        </p:nvGrpSpPr>
        <p:grpSpPr>
          <a:xfrm>
            <a:off x="6467477" y="2238372"/>
            <a:ext cx="457199" cy="304800"/>
            <a:chOff x="4114800" y="228600"/>
            <a:chExt cx="457199" cy="304800"/>
          </a:xfrm>
        </p:grpSpPr>
        <p:sp>
          <p:nvSpPr>
            <p:cNvPr id="216" name="Oval 215"/>
            <p:cNvSpPr/>
            <p:nvPr/>
          </p:nvSpPr>
          <p:spPr>
            <a:xfrm>
              <a:off x="4188619" y="228600"/>
              <a:ext cx="304800" cy="304800"/>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4114800" y="235743"/>
              <a:ext cx="457199" cy="276999"/>
            </a:xfrm>
            <a:prstGeom prst="rect">
              <a:avLst/>
            </a:prstGeom>
            <a:noFill/>
          </p:spPr>
          <p:txBody>
            <a:bodyPr wrap="square" rtlCol="0">
              <a:spAutoFit/>
            </a:bodyPr>
            <a:lstStyle/>
            <a:p>
              <a:pPr algn="ctr"/>
              <a:r>
                <a:rPr lang="en-US" sz="600" dirty="0" smtClean="0">
                  <a:solidFill>
                    <a:schemeClr val="bg1">
                      <a:lumMod val="50000"/>
                    </a:schemeClr>
                  </a:solidFill>
                  <a:latin typeface="Calibri" pitchFamily="34" charset="0"/>
                  <a:cs typeface="Arial" pitchFamily="34" charset="0"/>
                </a:rPr>
                <a:t>up to </a:t>
              </a:r>
            </a:p>
            <a:p>
              <a:pPr algn="ctr"/>
              <a:r>
                <a:rPr lang="en-US" sz="600" b="1" dirty="0" smtClean="0">
                  <a:solidFill>
                    <a:schemeClr val="bg1">
                      <a:lumMod val="50000"/>
                    </a:schemeClr>
                  </a:solidFill>
                  <a:latin typeface="Calibri" pitchFamily="34" charset="0"/>
                  <a:cs typeface="Arial" pitchFamily="34" charset="0"/>
                </a:rPr>
                <a:t>60 min</a:t>
              </a:r>
            </a:p>
          </p:txBody>
        </p:sp>
        <p:cxnSp>
          <p:nvCxnSpPr>
            <p:cNvPr id="221" name="Straight Connector 220"/>
            <p:cNvCxnSpPr/>
            <p:nvPr/>
          </p:nvCxnSpPr>
          <p:spPr>
            <a:xfrm>
              <a:off x="419452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446360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4329462" y="518318"/>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4326287" y="251619"/>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4423129" y="478629"/>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4429124" y="292895"/>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4231485" y="292895"/>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4233866" y="478629"/>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grpSp>
      <p:grpSp>
        <p:nvGrpSpPr>
          <p:cNvPr id="21" name="Group 228"/>
          <p:cNvGrpSpPr/>
          <p:nvPr/>
        </p:nvGrpSpPr>
        <p:grpSpPr>
          <a:xfrm>
            <a:off x="5200651" y="2238371"/>
            <a:ext cx="457199" cy="304800"/>
            <a:chOff x="4114800" y="228600"/>
            <a:chExt cx="457199" cy="304800"/>
          </a:xfrm>
        </p:grpSpPr>
        <p:sp>
          <p:nvSpPr>
            <p:cNvPr id="230" name="Oval 229"/>
            <p:cNvSpPr/>
            <p:nvPr/>
          </p:nvSpPr>
          <p:spPr>
            <a:xfrm>
              <a:off x="4188619" y="228600"/>
              <a:ext cx="304800" cy="304800"/>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p:cNvSpPr txBox="1"/>
            <p:nvPr/>
          </p:nvSpPr>
          <p:spPr>
            <a:xfrm>
              <a:off x="4114800" y="235743"/>
              <a:ext cx="457199" cy="276999"/>
            </a:xfrm>
            <a:prstGeom prst="rect">
              <a:avLst/>
            </a:prstGeom>
            <a:noFill/>
          </p:spPr>
          <p:txBody>
            <a:bodyPr wrap="square" rtlCol="0">
              <a:spAutoFit/>
            </a:bodyPr>
            <a:lstStyle/>
            <a:p>
              <a:pPr algn="ctr"/>
              <a:r>
                <a:rPr lang="en-US" sz="600" dirty="0" smtClean="0">
                  <a:solidFill>
                    <a:schemeClr val="bg1">
                      <a:lumMod val="50000"/>
                    </a:schemeClr>
                  </a:solidFill>
                  <a:latin typeface="Calibri" pitchFamily="34" charset="0"/>
                  <a:cs typeface="Arial" pitchFamily="34" charset="0"/>
                </a:rPr>
                <a:t>up to </a:t>
              </a:r>
            </a:p>
            <a:p>
              <a:pPr algn="ctr"/>
              <a:r>
                <a:rPr lang="en-US" sz="600" b="1" dirty="0" smtClean="0">
                  <a:solidFill>
                    <a:schemeClr val="bg1">
                      <a:lumMod val="50000"/>
                    </a:schemeClr>
                  </a:solidFill>
                  <a:latin typeface="Calibri" pitchFamily="34" charset="0"/>
                  <a:cs typeface="Arial" pitchFamily="34" charset="0"/>
                </a:rPr>
                <a:t>60 min</a:t>
              </a:r>
            </a:p>
          </p:txBody>
        </p:sp>
        <p:cxnSp>
          <p:nvCxnSpPr>
            <p:cNvPr id="241" name="Straight Connector 240"/>
            <p:cNvCxnSpPr/>
            <p:nvPr/>
          </p:nvCxnSpPr>
          <p:spPr>
            <a:xfrm>
              <a:off x="419452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446360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4329462" y="518318"/>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4326287" y="251619"/>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4423129" y="478629"/>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4429124" y="292895"/>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4231485" y="292895"/>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4233866" y="478629"/>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grpSp>
      <p:grpSp>
        <p:nvGrpSpPr>
          <p:cNvPr id="22" name="Group 248"/>
          <p:cNvGrpSpPr/>
          <p:nvPr/>
        </p:nvGrpSpPr>
        <p:grpSpPr>
          <a:xfrm>
            <a:off x="3938585" y="2238370"/>
            <a:ext cx="457199" cy="304800"/>
            <a:chOff x="4114800" y="228600"/>
            <a:chExt cx="457199" cy="304800"/>
          </a:xfrm>
        </p:grpSpPr>
        <p:sp>
          <p:nvSpPr>
            <p:cNvPr id="250" name="Oval 249"/>
            <p:cNvSpPr/>
            <p:nvPr/>
          </p:nvSpPr>
          <p:spPr>
            <a:xfrm>
              <a:off x="4188619" y="228600"/>
              <a:ext cx="304800" cy="304800"/>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p:cNvSpPr txBox="1"/>
            <p:nvPr/>
          </p:nvSpPr>
          <p:spPr>
            <a:xfrm>
              <a:off x="4114800" y="235743"/>
              <a:ext cx="457199" cy="276999"/>
            </a:xfrm>
            <a:prstGeom prst="rect">
              <a:avLst/>
            </a:prstGeom>
            <a:noFill/>
          </p:spPr>
          <p:txBody>
            <a:bodyPr wrap="square" rtlCol="0">
              <a:spAutoFit/>
            </a:bodyPr>
            <a:lstStyle/>
            <a:p>
              <a:pPr algn="ctr"/>
              <a:r>
                <a:rPr lang="en-US" sz="600" dirty="0" smtClean="0">
                  <a:solidFill>
                    <a:schemeClr val="bg1">
                      <a:lumMod val="50000"/>
                    </a:schemeClr>
                  </a:solidFill>
                  <a:latin typeface="Calibri" pitchFamily="34" charset="0"/>
                  <a:cs typeface="Arial" pitchFamily="34" charset="0"/>
                </a:rPr>
                <a:t>up to </a:t>
              </a:r>
            </a:p>
            <a:p>
              <a:pPr algn="ctr"/>
              <a:r>
                <a:rPr lang="en-US" sz="600" b="1" dirty="0" smtClean="0">
                  <a:solidFill>
                    <a:schemeClr val="bg1">
                      <a:lumMod val="50000"/>
                    </a:schemeClr>
                  </a:solidFill>
                  <a:latin typeface="Calibri" pitchFamily="34" charset="0"/>
                  <a:cs typeface="Arial" pitchFamily="34" charset="0"/>
                </a:rPr>
                <a:t>60 min</a:t>
              </a:r>
            </a:p>
          </p:txBody>
        </p:sp>
        <p:cxnSp>
          <p:nvCxnSpPr>
            <p:cNvPr id="252" name="Straight Connector 251"/>
            <p:cNvCxnSpPr/>
            <p:nvPr/>
          </p:nvCxnSpPr>
          <p:spPr>
            <a:xfrm>
              <a:off x="419452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446360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4329462" y="518318"/>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4326287" y="251619"/>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4423129" y="478629"/>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4429124" y="292895"/>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4231485" y="292895"/>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4233866" y="478629"/>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292" name="Rectangle 291"/>
          <p:cNvSpPr/>
          <p:nvPr/>
        </p:nvSpPr>
        <p:spPr>
          <a:xfrm>
            <a:off x="6904722" y="4976337"/>
            <a:ext cx="76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6895196" y="4962047"/>
            <a:ext cx="762000" cy="553998"/>
          </a:xfrm>
          <a:prstGeom prst="rect">
            <a:avLst/>
          </a:prstGeom>
          <a:solidFill>
            <a:schemeClr val="bg1"/>
          </a:solidFill>
        </p:spPr>
        <p:txBody>
          <a:bodyPr wrap="square" rtlCol="0">
            <a:spAutoFit/>
          </a:bodyPr>
          <a:lstStyle/>
          <a:p>
            <a:pPr algn="ctr"/>
            <a:r>
              <a:rPr lang="en-US" sz="1000" b="1" dirty="0" err="1" smtClean="0">
                <a:solidFill>
                  <a:schemeClr val="tx1">
                    <a:lumMod val="50000"/>
                    <a:lumOff val="50000"/>
                  </a:schemeClr>
                </a:solidFill>
                <a:latin typeface="Calibri" pitchFamily="34" charset="0"/>
                <a:cs typeface="Arial" pitchFamily="34" charset="0"/>
              </a:rPr>
              <a:t>Drupal</a:t>
            </a:r>
            <a:r>
              <a:rPr lang="en-US" sz="1000" b="1" dirty="0" smtClean="0">
                <a:solidFill>
                  <a:schemeClr val="tx1">
                    <a:lumMod val="50000"/>
                    <a:lumOff val="50000"/>
                  </a:schemeClr>
                </a:solidFill>
                <a:latin typeface="Calibri" pitchFamily="34" charset="0"/>
                <a:cs typeface="Arial" pitchFamily="34" charset="0"/>
              </a:rPr>
              <a:t> </a:t>
            </a:r>
          </a:p>
          <a:p>
            <a:pPr algn="ctr"/>
            <a:r>
              <a:rPr lang="en-US" sz="1000" dirty="0" smtClean="0">
                <a:solidFill>
                  <a:schemeClr val="tx1">
                    <a:lumMod val="50000"/>
                    <a:lumOff val="50000"/>
                  </a:schemeClr>
                </a:solidFill>
                <a:latin typeface="Calibri" pitchFamily="34" charset="0"/>
                <a:cs typeface="Arial" pitchFamily="34" charset="0"/>
              </a:rPr>
              <a:t>Content</a:t>
            </a:r>
          </a:p>
          <a:p>
            <a:pPr algn="ctr"/>
            <a:r>
              <a:rPr lang="en-US" sz="1000" dirty="0" smtClean="0">
                <a:solidFill>
                  <a:schemeClr val="tx1">
                    <a:lumMod val="50000"/>
                    <a:lumOff val="50000"/>
                  </a:schemeClr>
                </a:solidFill>
                <a:latin typeface="Calibri" pitchFamily="34" charset="0"/>
                <a:cs typeface="Arial" pitchFamily="34" charset="0"/>
              </a:rPr>
              <a:t>Entry</a:t>
            </a:r>
          </a:p>
        </p:txBody>
      </p:sp>
      <p:sp>
        <p:nvSpPr>
          <p:cNvPr id="60" name="TextBox 59"/>
          <p:cNvSpPr txBox="1"/>
          <p:nvPr/>
        </p:nvSpPr>
        <p:spPr>
          <a:xfrm>
            <a:off x="6553200" y="4474309"/>
            <a:ext cx="1268833" cy="1631216"/>
          </a:xfrm>
          <a:prstGeom prst="rect">
            <a:avLst/>
          </a:prstGeom>
          <a:noFill/>
        </p:spPr>
        <p:txBody>
          <a:bodyPr wrap="square" rtlCol="0">
            <a:spAutoFit/>
          </a:bodyPr>
          <a:lstStyle/>
          <a:p>
            <a:r>
              <a:rPr lang="en-US" sz="10000" dirty="0" smtClean="0">
                <a:solidFill>
                  <a:srgbClr val="679E2A"/>
                </a:solidFill>
                <a:latin typeface="Webdings" pitchFamily="18" charset="2"/>
              </a:rPr>
              <a:t>¾</a:t>
            </a:r>
          </a:p>
        </p:txBody>
      </p:sp>
      <p:cxnSp>
        <p:nvCxnSpPr>
          <p:cNvPr id="294" name="Straight Arrow Connector 293"/>
          <p:cNvCxnSpPr/>
          <p:nvPr/>
        </p:nvCxnSpPr>
        <p:spPr>
          <a:xfrm>
            <a:off x="4680524" y="3958153"/>
            <a:ext cx="400684"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p:cNvCxnSpPr/>
          <p:nvPr/>
        </p:nvCxnSpPr>
        <p:spPr>
          <a:xfrm>
            <a:off x="5949357" y="3958153"/>
            <a:ext cx="400684" cy="0"/>
          </a:xfrm>
          <a:prstGeom prst="straightConnector1">
            <a:avLst/>
          </a:prstGeom>
          <a:ln w="190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7" name="TextBox 296"/>
          <p:cNvSpPr txBox="1"/>
          <p:nvPr/>
        </p:nvSpPr>
        <p:spPr>
          <a:xfrm>
            <a:off x="4536258" y="3629014"/>
            <a:ext cx="631381" cy="296704"/>
          </a:xfrm>
          <a:prstGeom prst="rect">
            <a:avLst/>
          </a:prstGeom>
          <a:noFill/>
        </p:spPr>
        <p:txBody>
          <a:bodyPr wrap="square" rtlCol="0">
            <a:spAutoFit/>
          </a:bodyPr>
          <a:lstStyle/>
          <a:p>
            <a:pPr algn="ctr"/>
            <a:r>
              <a:rPr lang="en-US" sz="800" b="1" dirty="0" smtClean="0">
                <a:solidFill>
                  <a:schemeClr val="bg1">
                    <a:lumMod val="50000"/>
                  </a:schemeClr>
                </a:solidFill>
                <a:latin typeface="Calibri" pitchFamily="34" charset="0"/>
                <a:cs typeface="Arial" pitchFamily="34" charset="0"/>
              </a:rPr>
              <a:t>Manual Update</a:t>
            </a:r>
          </a:p>
        </p:txBody>
      </p:sp>
      <p:sp>
        <p:nvSpPr>
          <p:cNvPr id="298" name="TextBox 297"/>
          <p:cNvSpPr txBox="1"/>
          <p:nvPr/>
        </p:nvSpPr>
        <p:spPr>
          <a:xfrm>
            <a:off x="5807515" y="3629014"/>
            <a:ext cx="631381" cy="296704"/>
          </a:xfrm>
          <a:prstGeom prst="rect">
            <a:avLst/>
          </a:prstGeom>
          <a:noFill/>
        </p:spPr>
        <p:txBody>
          <a:bodyPr wrap="square" rtlCol="0">
            <a:spAutoFit/>
          </a:bodyPr>
          <a:lstStyle/>
          <a:p>
            <a:pPr algn="ctr"/>
            <a:r>
              <a:rPr lang="en-US" sz="800" b="1" dirty="0" smtClean="0">
                <a:solidFill>
                  <a:schemeClr val="bg1">
                    <a:lumMod val="50000"/>
                  </a:schemeClr>
                </a:solidFill>
                <a:latin typeface="Calibri" pitchFamily="34" charset="0"/>
                <a:cs typeface="Arial" pitchFamily="34" charset="0"/>
              </a:rPr>
              <a:t>Manual Update</a:t>
            </a:r>
          </a:p>
        </p:txBody>
      </p:sp>
      <p:cxnSp>
        <p:nvCxnSpPr>
          <p:cNvPr id="307" name="Straight Connector 306"/>
          <p:cNvCxnSpPr/>
          <p:nvPr/>
        </p:nvCxnSpPr>
        <p:spPr>
          <a:xfrm flipV="1">
            <a:off x="2514600" y="3657600"/>
            <a:ext cx="1066800" cy="304800"/>
          </a:xfrm>
          <a:prstGeom prst="bentConnector3">
            <a:avLst>
              <a:gd name="adj1" fmla="val -893"/>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06"/>
          <p:cNvCxnSpPr>
            <a:endCxn id="126" idx="1"/>
          </p:cNvCxnSpPr>
          <p:nvPr/>
        </p:nvCxnSpPr>
        <p:spPr>
          <a:xfrm rot="16200000" flipH="1">
            <a:off x="3520957" y="3718046"/>
            <a:ext cx="354410" cy="233521"/>
          </a:xfrm>
          <a:prstGeom prst="bentConnector2">
            <a:avLst/>
          </a:prstGeom>
          <a:ln w="254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7" name="TextBox 326"/>
          <p:cNvSpPr txBox="1"/>
          <p:nvPr/>
        </p:nvSpPr>
        <p:spPr>
          <a:xfrm>
            <a:off x="2005007" y="3629014"/>
            <a:ext cx="631381" cy="296704"/>
          </a:xfrm>
          <a:prstGeom prst="rect">
            <a:avLst/>
          </a:prstGeom>
          <a:noFill/>
        </p:spPr>
        <p:txBody>
          <a:bodyPr wrap="square" rtlCol="0">
            <a:spAutoFit/>
          </a:bodyPr>
          <a:lstStyle/>
          <a:p>
            <a:pPr algn="ctr"/>
            <a:r>
              <a:rPr lang="en-US" sz="800" b="1" dirty="0" smtClean="0">
                <a:solidFill>
                  <a:schemeClr val="bg1">
                    <a:lumMod val="50000"/>
                  </a:schemeClr>
                </a:solidFill>
                <a:latin typeface="Calibri" pitchFamily="34" charset="0"/>
                <a:cs typeface="Arial" pitchFamily="34" charset="0"/>
              </a:rPr>
              <a:t>Manual Update</a:t>
            </a:r>
          </a:p>
        </p:txBody>
      </p:sp>
      <p:grpSp>
        <p:nvGrpSpPr>
          <p:cNvPr id="25" name="Group 332"/>
          <p:cNvGrpSpPr/>
          <p:nvPr/>
        </p:nvGrpSpPr>
        <p:grpSpPr>
          <a:xfrm>
            <a:off x="3514725" y="4371975"/>
            <a:ext cx="457199" cy="304800"/>
            <a:chOff x="4114800" y="228600"/>
            <a:chExt cx="457199" cy="304800"/>
          </a:xfrm>
        </p:grpSpPr>
        <p:sp>
          <p:nvSpPr>
            <p:cNvPr id="334" name="Oval 333"/>
            <p:cNvSpPr/>
            <p:nvPr/>
          </p:nvSpPr>
          <p:spPr>
            <a:xfrm>
              <a:off x="4188619" y="228600"/>
              <a:ext cx="304800" cy="304800"/>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TextBox 334"/>
            <p:cNvSpPr txBox="1"/>
            <p:nvPr/>
          </p:nvSpPr>
          <p:spPr>
            <a:xfrm>
              <a:off x="4114800" y="235743"/>
              <a:ext cx="457199" cy="276999"/>
            </a:xfrm>
            <a:prstGeom prst="rect">
              <a:avLst/>
            </a:prstGeom>
            <a:noFill/>
          </p:spPr>
          <p:txBody>
            <a:bodyPr wrap="square" rtlCol="0">
              <a:spAutoFit/>
            </a:bodyPr>
            <a:lstStyle/>
            <a:p>
              <a:pPr algn="ctr"/>
              <a:r>
                <a:rPr lang="en-US" sz="600" dirty="0" smtClean="0">
                  <a:solidFill>
                    <a:schemeClr val="bg1">
                      <a:lumMod val="50000"/>
                    </a:schemeClr>
                  </a:solidFill>
                  <a:latin typeface="Calibri" pitchFamily="34" charset="0"/>
                  <a:cs typeface="Arial" pitchFamily="34" charset="0"/>
                </a:rPr>
                <a:t>up to </a:t>
              </a:r>
            </a:p>
            <a:p>
              <a:pPr algn="ctr"/>
              <a:r>
                <a:rPr lang="en-US" sz="600" b="1" dirty="0" smtClean="0">
                  <a:solidFill>
                    <a:schemeClr val="bg1">
                      <a:lumMod val="50000"/>
                    </a:schemeClr>
                  </a:solidFill>
                  <a:latin typeface="Calibri" pitchFamily="34" charset="0"/>
                  <a:cs typeface="Arial" pitchFamily="34" charset="0"/>
                </a:rPr>
                <a:t>60 min</a:t>
              </a:r>
            </a:p>
          </p:txBody>
        </p:sp>
        <p:cxnSp>
          <p:nvCxnSpPr>
            <p:cNvPr id="336" name="Straight Connector 335"/>
            <p:cNvCxnSpPr/>
            <p:nvPr/>
          </p:nvCxnSpPr>
          <p:spPr>
            <a:xfrm>
              <a:off x="419452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446360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4329462" y="518318"/>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326287" y="251619"/>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a:off x="4423129" y="478629"/>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4429124" y="292895"/>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4231485" y="292895"/>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4233866" y="478629"/>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grpSp>
      <p:grpSp>
        <p:nvGrpSpPr>
          <p:cNvPr id="26" name="Group 348"/>
          <p:cNvGrpSpPr/>
          <p:nvPr/>
        </p:nvGrpSpPr>
        <p:grpSpPr>
          <a:xfrm>
            <a:off x="1165937" y="562428"/>
            <a:ext cx="1268833" cy="1631216"/>
            <a:chOff x="6077856" y="4365247"/>
            <a:chExt cx="1268833" cy="1631216"/>
          </a:xfrm>
        </p:grpSpPr>
        <p:sp>
          <p:nvSpPr>
            <p:cNvPr id="350" name="Rectangle 349"/>
            <p:cNvSpPr/>
            <p:nvPr/>
          </p:nvSpPr>
          <p:spPr>
            <a:xfrm>
              <a:off x="6429378" y="4876800"/>
              <a:ext cx="76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TextBox 351"/>
            <p:cNvSpPr txBox="1"/>
            <p:nvPr/>
          </p:nvSpPr>
          <p:spPr>
            <a:xfrm>
              <a:off x="6077856" y="4365247"/>
              <a:ext cx="1268833" cy="1631216"/>
            </a:xfrm>
            <a:prstGeom prst="rect">
              <a:avLst/>
            </a:prstGeom>
            <a:noFill/>
          </p:spPr>
          <p:txBody>
            <a:bodyPr wrap="square" rtlCol="0">
              <a:spAutoFit/>
            </a:bodyPr>
            <a:lstStyle/>
            <a:p>
              <a:r>
                <a:rPr lang="en-US" sz="10000" dirty="0" smtClean="0">
                  <a:solidFill>
                    <a:schemeClr val="accent4">
                      <a:lumMod val="60000"/>
                      <a:lumOff val="40000"/>
                    </a:schemeClr>
                  </a:solidFill>
                  <a:latin typeface="Webdings" pitchFamily="18" charset="2"/>
                </a:rPr>
                <a:t>¾</a:t>
              </a:r>
            </a:p>
          </p:txBody>
        </p:sp>
        <p:sp>
          <p:nvSpPr>
            <p:cNvPr id="351" name="TextBox 350"/>
            <p:cNvSpPr txBox="1"/>
            <p:nvPr/>
          </p:nvSpPr>
          <p:spPr>
            <a:xfrm>
              <a:off x="6361796" y="4906052"/>
              <a:ext cx="877204" cy="553998"/>
            </a:xfrm>
            <a:prstGeom prst="rect">
              <a:avLst/>
            </a:prstGeom>
            <a:noFill/>
          </p:spPr>
          <p:txBody>
            <a:bodyPr wrap="square" rtlCol="0">
              <a:spAutoFit/>
            </a:bodyPr>
            <a:lstStyle/>
            <a:p>
              <a:pPr algn="ctr"/>
              <a:r>
                <a:rPr lang="en-US" sz="1000" b="1" dirty="0" smtClean="0">
                  <a:solidFill>
                    <a:schemeClr val="tx1">
                      <a:lumMod val="50000"/>
                      <a:lumOff val="50000"/>
                    </a:schemeClr>
                  </a:solidFill>
                  <a:latin typeface="Calibri" pitchFamily="34" charset="0"/>
                  <a:cs typeface="Arial" pitchFamily="34" charset="0"/>
                </a:rPr>
                <a:t>Product</a:t>
              </a:r>
            </a:p>
            <a:p>
              <a:pPr algn="ctr"/>
              <a:r>
                <a:rPr lang="en-US" sz="1000" b="1" dirty="0" smtClean="0">
                  <a:solidFill>
                    <a:schemeClr val="tx1">
                      <a:lumMod val="50000"/>
                      <a:lumOff val="50000"/>
                    </a:schemeClr>
                  </a:solidFill>
                  <a:latin typeface="Calibri" pitchFamily="34" charset="0"/>
                  <a:cs typeface="Arial" pitchFamily="34" charset="0"/>
                </a:rPr>
                <a:t>Catalog Entry  (.NET)</a:t>
              </a:r>
              <a:endParaRPr lang="en-US" sz="1000" dirty="0" smtClean="0">
                <a:solidFill>
                  <a:schemeClr val="tx1">
                    <a:lumMod val="50000"/>
                    <a:lumOff val="50000"/>
                  </a:schemeClr>
                </a:solidFill>
                <a:latin typeface="Calibri" pitchFamily="34" charset="0"/>
                <a:cs typeface="Arial" pitchFamily="34" charset="0"/>
              </a:endParaRPr>
            </a:p>
          </p:txBody>
        </p:sp>
      </p:grpSp>
      <p:cxnSp>
        <p:nvCxnSpPr>
          <p:cNvPr id="181" name="Elbow Connector 192"/>
          <p:cNvCxnSpPr/>
          <p:nvPr/>
        </p:nvCxnSpPr>
        <p:spPr>
          <a:xfrm rot="5400000">
            <a:off x="3779692" y="596627"/>
            <a:ext cx="271884" cy="2497265"/>
          </a:xfrm>
          <a:prstGeom prst="bentConnector2">
            <a:avLst/>
          </a:prstGeom>
          <a:ln w="38100">
            <a:solidFill>
              <a:schemeClr val="accent5">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2667000" y="1981200"/>
            <a:ext cx="0" cy="6858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3962400" y="1981200"/>
            <a:ext cx="0" cy="68580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Rectangle 191"/>
          <p:cNvSpPr/>
          <p:nvPr/>
        </p:nvSpPr>
        <p:spPr>
          <a:xfrm>
            <a:off x="6130252" y="5120247"/>
            <a:ext cx="549218" cy="627678"/>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5867400" y="4739247"/>
            <a:ext cx="971033" cy="1051953"/>
          </a:xfrm>
          <a:prstGeom prst="rect">
            <a:avLst/>
          </a:prstGeom>
        </p:spPr>
        <p:txBody>
          <a:bodyPr wrap="none">
            <a:spAutoFit/>
          </a:bodyPr>
          <a:lstStyle/>
          <a:p>
            <a:r>
              <a:rPr lang="en-US" sz="7200" dirty="0" smtClean="0">
                <a:solidFill>
                  <a:srgbClr val="FF6699"/>
                </a:solidFill>
                <a:latin typeface="Webdings" pitchFamily="18" charset="2"/>
              </a:rPr>
              <a:t>Ÿ</a:t>
            </a:r>
            <a:endParaRPr lang="en-US" sz="7200" dirty="0">
              <a:solidFill>
                <a:srgbClr val="FF6699"/>
              </a:solidFill>
              <a:latin typeface="Webdings" pitchFamily="18" charset="2"/>
            </a:endParaRPr>
          </a:p>
        </p:txBody>
      </p:sp>
      <p:sp>
        <p:nvSpPr>
          <p:cNvPr id="195" name="Rectangle 194"/>
          <p:cNvSpPr/>
          <p:nvPr/>
        </p:nvSpPr>
        <p:spPr>
          <a:xfrm>
            <a:off x="6130245" y="5535060"/>
            <a:ext cx="531981" cy="212865"/>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TextBox 195"/>
          <p:cNvSpPr txBox="1"/>
          <p:nvPr/>
        </p:nvSpPr>
        <p:spPr>
          <a:xfrm>
            <a:off x="6040192" y="4993795"/>
            <a:ext cx="631381" cy="188812"/>
          </a:xfrm>
          <a:prstGeom prst="rect">
            <a:avLst/>
          </a:prstGeom>
          <a:noFill/>
        </p:spPr>
        <p:txBody>
          <a:bodyPr wrap="square" rtlCol="0">
            <a:spAutoFit/>
          </a:bodyPr>
          <a:lstStyle/>
          <a:p>
            <a:pPr algn="ctr"/>
            <a:r>
              <a:rPr lang="en-US" sz="800" b="1" dirty="0" smtClean="0">
                <a:solidFill>
                  <a:schemeClr val="bg1"/>
                </a:solidFill>
                <a:latin typeface="Calibri" pitchFamily="34" charset="0"/>
                <a:cs typeface="Arial" pitchFamily="34" charset="0"/>
              </a:rPr>
              <a:t>Alfresco</a:t>
            </a:r>
          </a:p>
        </p:txBody>
      </p:sp>
      <p:sp>
        <p:nvSpPr>
          <p:cNvPr id="197" name="TextBox 196"/>
          <p:cNvSpPr txBox="1"/>
          <p:nvPr/>
        </p:nvSpPr>
        <p:spPr>
          <a:xfrm>
            <a:off x="6095485" y="5453617"/>
            <a:ext cx="631381" cy="296704"/>
          </a:xfrm>
          <a:prstGeom prst="rect">
            <a:avLst/>
          </a:prstGeom>
          <a:noFill/>
        </p:spPr>
        <p:txBody>
          <a:bodyPr wrap="square" rtlCol="0">
            <a:spAutoFit/>
          </a:bodyPr>
          <a:lstStyle/>
          <a:p>
            <a:pPr algn="ctr"/>
            <a:r>
              <a:rPr lang="en-US" sz="800" dirty="0" smtClean="0">
                <a:solidFill>
                  <a:schemeClr val="bg1"/>
                </a:solidFill>
                <a:latin typeface="Calibri" pitchFamily="34" charset="0"/>
                <a:cs typeface="Arial" pitchFamily="34" charset="0"/>
              </a:rPr>
              <a:t>Media</a:t>
            </a:r>
          </a:p>
          <a:p>
            <a:pPr algn="ctr"/>
            <a:r>
              <a:rPr lang="en-US" sz="800" dirty="0" smtClean="0">
                <a:solidFill>
                  <a:schemeClr val="bg1"/>
                </a:solidFill>
                <a:latin typeface="Calibri" pitchFamily="34" charset="0"/>
                <a:cs typeface="Arial" pitchFamily="34" charset="0"/>
              </a:rPr>
              <a:t>Repository</a:t>
            </a:r>
          </a:p>
        </p:txBody>
      </p:sp>
      <p:cxnSp>
        <p:nvCxnSpPr>
          <p:cNvPr id="198" name="Straight Arrow Connector 197"/>
          <p:cNvCxnSpPr/>
          <p:nvPr/>
        </p:nvCxnSpPr>
        <p:spPr>
          <a:xfrm flipV="1">
            <a:off x="6477000" y="4267200"/>
            <a:ext cx="0" cy="762000"/>
          </a:xfrm>
          <a:prstGeom prst="straightConnector1">
            <a:avLst/>
          </a:prstGeom>
          <a:ln w="38100">
            <a:solidFill>
              <a:srgbClr val="FF6699"/>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Group 274"/>
          <p:cNvGrpSpPr/>
          <p:nvPr/>
        </p:nvGrpSpPr>
        <p:grpSpPr>
          <a:xfrm>
            <a:off x="6248400" y="4495800"/>
            <a:ext cx="457199" cy="304800"/>
            <a:chOff x="4114800" y="228600"/>
            <a:chExt cx="457199" cy="304800"/>
          </a:xfrm>
        </p:grpSpPr>
        <p:sp>
          <p:nvSpPr>
            <p:cNvPr id="200" name="Oval 199"/>
            <p:cNvSpPr/>
            <p:nvPr/>
          </p:nvSpPr>
          <p:spPr>
            <a:xfrm>
              <a:off x="4188619" y="228600"/>
              <a:ext cx="304800" cy="304800"/>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p:cNvSpPr txBox="1"/>
            <p:nvPr/>
          </p:nvSpPr>
          <p:spPr>
            <a:xfrm>
              <a:off x="4114800" y="235743"/>
              <a:ext cx="457199" cy="276999"/>
            </a:xfrm>
            <a:prstGeom prst="rect">
              <a:avLst/>
            </a:prstGeom>
            <a:noFill/>
          </p:spPr>
          <p:txBody>
            <a:bodyPr wrap="square" rtlCol="0">
              <a:spAutoFit/>
            </a:bodyPr>
            <a:lstStyle/>
            <a:p>
              <a:pPr algn="ctr"/>
              <a:r>
                <a:rPr lang="en-US" sz="600" dirty="0" smtClean="0">
                  <a:solidFill>
                    <a:schemeClr val="bg1">
                      <a:lumMod val="50000"/>
                    </a:schemeClr>
                  </a:solidFill>
                  <a:latin typeface="Calibri" pitchFamily="34" charset="0"/>
                  <a:cs typeface="Arial" pitchFamily="34" charset="0"/>
                </a:rPr>
                <a:t>up to </a:t>
              </a:r>
            </a:p>
            <a:p>
              <a:pPr algn="ctr"/>
              <a:r>
                <a:rPr lang="en-US" sz="600" b="1" dirty="0" smtClean="0">
                  <a:solidFill>
                    <a:schemeClr val="bg1">
                      <a:lumMod val="50000"/>
                    </a:schemeClr>
                  </a:solidFill>
                  <a:latin typeface="Calibri" pitchFamily="34" charset="0"/>
                  <a:cs typeface="Arial" pitchFamily="34" charset="0"/>
                </a:rPr>
                <a:t>5 min</a:t>
              </a:r>
            </a:p>
          </p:txBody>
        </p:sp>
        <p:cxnSp>
          <p:nvCxnSpPr>
            <p:cNvPr id="202" name="Straight Connector 201"/>
            <p:cNvCxnSpPr/>
            <p:nvPr/>
          </p:nvCxnSpPr>
          <p:spPr>
            <a:xfrm>
              <a:off x="419452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446360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4329462" y="518318"/>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4326287" y="251619"/>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4423129" y="478629"/>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4429124" y="292895"/>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4231485" y="292895"/>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4233866" y="478629"/>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229" name="TextBox 228"/>
          <p:cNvSpPr txBox="1"/>
          <p:nvPr/>
        </p:nvSpPr>
        <p:spPr>
          <a:xfrm>
            <a:off x="5562600" y="1066800"/>
            <a:ext cx="1524000" cy="830997"/>
          </a:xfrm>
          <a:prstGeom prst="rect">
            <a:avLst/>
          </a:prstGeom>
          <a:noFill/>
        </p:spPr>
        <p:txBody>
          <a:bodyPr wrap="square" rtlCol="0">
            <a:spAutoFit/>
          </a:bodyPr>
          <a:lstStyle/>
          <a:p>
            <a:pPr algn="ctr"/>
            <a:r>
              <a:rPr lang="en-US" sz="1200" dirty="0" smtClean="0">
                <a:latin typeface="Calibri" pitchFamily="34" charset="0"/>
              </a:rPr>
              <a:t>Product inventory and display status remains at 5 minutes to refresh.</a:t>
            </a:r>
            <a:endParaRPr lang="en-US" sz="1200" dirty="0">
              <a:latin typeface="Calibri" pitchFamily="34" charset="0"/>
            </a:endParaRPr>
          </a:p>
        </p:txBody>
      </p:sp>
      <p:sp>
        <p:nvSpPr>
          <p:cNvPr id="231" name="TextBox 230"/>
          <p:cNvSpPr txBox="1"/>
          <p:nvPr/>
        </p:nvSpPr>
        <p:spPr>
          <a:xfrm>
            <a:off x="7116966" y="-4026932"/>
            <a:ext cx="274434" cy="369332"/>
          </a:xfrm>
          <a:prstGeom prst="rect">
            <a:avLst/>
          </a:prstGeom>
          <a:noFill/>
        </p:spPr>
        <p:txBody>
          <a:bodyPr wrap="none" rtlCol="0">
            <a:spAutoFit/>
          </a:bodyPr>
          <a:lstStyle/>
          <a:p>
            <a:r>
              <a:rPr lang="en-US" b="1" dirty="0" smtClean="0">
                <a:solidFill>
                  <a:schemeClr val="accent4"/>
                </a:solidFill>
              </a:rPr>
              <a:t>*</a:t>
            </a:r>
            <a:endParaRPr lang="en-US" b="1" dirty="0">
              <a:solidFill>
                <a:schemeClr val="accent4"/>
              </a:solidFill>
            </a:endParaRPr>
          </a:p>
        </p:txBody>
      </p:sp>
      <p:sp>
        <p:nvSpPr>
          <p:cNvPr id="270" name="TextBox 269"/>
          <p:cNvSpPr txBox="1"/>
          <p:nvPr/>
        </p:nvSpPr>
        <p:spPr>
          <a:xfrm>
            <a:off x="9780167" y="1645384"/>
            <a:ext cx="1268833" cy="1631216"/>
          </a:xfrm>
          <a:prstGeom prst="rect">
            <a:avLst/>
          </a:prstGeom>
          <a:noFill/>
        </p:spPr>
        <p:txBody>
          <a:bodyPr wrap="square" rtlCol="0">
            <a:spAutoFit/>
          </a:bodyPr>
          <a:lstStyle/>
          <a:p>
            <a:endParaRPr lang="en-US" sz="10000" dirty="0" smtClean="0">
              <a:solidFill>
                <a:srgbClr val="679E2A"/>
              </a:solidFill>
              <a:latin typeface="Webdings" pitchFamily="18" charset="2"/>
            </a:endParaRPr>
          </a:p>
        </p:txBody>
      </p:sp>
      <p:cxnSp>
        <p:nvCxnSpPr>
          <p:cNvPr id="289" name="Straight Connector 288"/>
          <p:cNvCxnSpPr/>
          <p:nvPr/>
        </p:nvCxnSpPr>
        <p:spPr>
          <a:xfrm>
            <a:off x="6863154" y="3525030"/>
            <a:ext cx="821" cy="263806"/>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91" name="Picture 290" descr="lamer.png"/>
          <p:cNvPicPr>
            <a:picLocks noChangeAspect="1"/>
          </p:cNvPicPr>
          <p:nvPr/>
        </p:nvPicPr>
        <p:blipFill>
          <a:blip r:embed="rId3" cstate="print"/>
          <a:stretch>
            <a:fillRect/>
          </a:stretch>
        </p:blipFill>
        <p:spPr>
          <a:xfrm>
            <a:off x="7639955" y="3165924"/>
            <a:ext cx="1199245" cy="921445"/>
          </a:xfrm>
          <a:prstGeom prst="rect">
            <a:avLst/>
          </a:prstGeom>
        </p:spPr>
      </p:pic>
      <p:sp>
        <p:nvSpPr>
          <p:cNvPr id="212" name="Right Triangle 211"/>
          <p:cNvSpPr/>
          <p:nvPr/>
        </p:nvSpPr>
        <p:spPr>
          <a:xfrm>
            <a:off x="6944011" y="3314988"/>
            <a:ext cx="704564" cy="704564"/>
          </a:xfrm>
          <a:prstGeom prst="rtTriangle">
            <a:avLst/>
          </a:prstGeom>
          <a:solidFill>
            <a:srgbClr val="C00000"/>
          </a:solidFill>
          <a:ln>
            <a:noFill/>
          </a:ln>
          <a:scene3d>
            <a:camera prst="orthographicFront">
              <a:rot lat="0" lon="0" rev="81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TextBox 233"/>
          <p:cNvSpPr txBox="1"/>
          <p:nvPr/>
        </p:nvSpPr>
        <p:spPr>
          <a:xfrm>
            <a:off x="7267575" y="3543300"/>
            <a:ext cx="631381" cy="215444"/>
          </a:xfrm>
          <a:prstGeom prst="rect">
            <a:avLst/>
          </a:prstGeom>
          <a:noFill/>
        </p:spPr>
        <p:txBody>
          <a:bodyPr wrap="square" rtlCol="0">
            <a:spAutoFit/>
          </a:bodyPr>
          <a:lstStyle/>
          <a:p>
            <a:pPr algn="ctr"/>
            <a:r>
              <a:rPr lang="en-US" sz="800" b="1" dirty="0" smtClean="0">
                <a:solidFill>
                  <a:schemeClr val="bg1"/>
                </a:solidFill>
                <a:latin typeface="Calibri" pitchFamily="34" charset="0"/>
                <a:cs typeface="Arial" pitchFamily="34" charset="0"/>
              </a:rPr>
              <a:t>Publish</a:t>
            </a:r>
          </a:p>
        </p:txBody>
      </p:sp>
      <p:sp>
        <p:nvSpPr>
          <p:cNvPr id="194" name="Rectangle 193"/>
          <p:cNvSpPr/>
          <p:nvPr/>
        </p:nvSpPr>
        <p:spPr>
          <a:xfrm>
            <a:off x="1676400" y="5086350"/>
            <a:ext cx="3886200" cy="584775"/>
          </a:xfrm>
          <a:prstGeom prst="rect">
            <a:avLst/>
          </a:prstGeom>
          <a:solidFill>
            <a:srgbClr val="FFFF00">
              <a:alpha val="50000"/>
            </a:srgbClr>
          </a:solidFill>
        </p:spPr>
        <p:txBody>
          <a:bodyPr wrap="square">
            <a:spAutoFit/>
          </a:bodyPr>
          <a:lstStyle/>
          <a:p>
            <a:pPr>
              <a:lnSpc>
                <a:spcPct val="80000"/>
              </a:lnSpc>
              <a:buNone/>
            </a:pPr>
            <a:r>
              <a:rPr lang="en-US" sz="1000" dirty="0" err="1" smtClean="0">
                <a:latin typeface="Calibri" pitchFamily="34" charset="0"/>
                <a:cs typeface="Arial" pitchFamily="34" charset="0"/>
              </a:rPr>
              <a:t>Drupal</a:t>
            </a:r>
            <a:r>
              <a:rPr lang="en-US" sz="1000" dirty="0" smtClean="0">
                <a:latin typeface="Calibri" pitchFamily="34" charset="0"/>
                <a:cs typeface="Arial" pitchFamily="34" charset="0"/>
              </a:rPr>
              <a:t> Code Integration engineers can manually sync content down to all environments instead of waiting up to 60 minutes.</a:t>
            </a:r>
          </a:p>
          <a:p>
            <a:pPr>
              <a:lnSpc>
                <a:spcPct val="80000"/>
              </a:lnSpc>
              <a:buNone/>
            </a:pPr>
            <a:endParaRPr lang="en-US" sz="1000" dirty="0" smtClean="0">
              <a:latin typeface="Calibri" pitchFamily="34" charset="0"/>
              <a:cs typeface="Arial" pitchFamily="34" charset="0"/>
            </a:endParaRPr>
          </a:p>
          <a:p>
            <a:pPr>
              <a:lnSpc>
                <a:spcPct val="80000"/>
              </a:lnSpc>
              <a:buNone/>
            </a:pPr>
            <a:r>
              <a:rPr lang="en-US" sz="1000" dirty="0" smtClean="0">
                <a:latin typeface="Calibri" pitchFamily="34" charset="0"/>
                <a:cs typeface="Arial" pitchFamily="34" charset="0"/>
              </a:rPr>
              <a:t>Manual sync will be available in the </a:t>
            </a:r>
            <a:r>
              <a:rPr lang="en-US" sz="1000" dirty="0" err="1" smtClean="0">
                <a:latin typeface="Calibri" pitchFamily="34" charset="0"/>
                <a:cs typeface="Arial" pitchFamily="34" charset="0"/>
              </a:rPr>
              <a:t>Drupal</a:t>
            </a:r>
            <a:r>
              <a:rPr lang="en-US" sz="1000" dirty="0" smtClean="0">
                <a:latin typeface="Calibri" pitchFamily="34" charset="0"/>
                <a:cs typeface="Arial" pitchFamily="34" charset="0"/>
              </a:rPr>
              <a:t> interface by end of FY14</a:t>
            </a:r>
            <a:endParaRPr lang="en-US" sz="1000" dirty="0" smtClean="0">
              <a:solidFill>
                <a:srgbClr val="FF0000"/>
              </a:solidFill>
              <a:latin typeface="Calibri" pitchFamily="34" charset="0"/>
              <a:cs typeface="Arial" pitchFamily="34" charset="0"/>
            </a:endParaRPr>
          </a:p>
        </p:txBody>
      </p:sp>
      <p:grpSp>
        <p:nvGrpSpPr>
          <p:cNvPr id="24" name="Group 274"/>
          <p:cNvGrpSpPr/>
          <p:nvPr/>
        </p:nvGrpSpPr>
        <p:grpSpPr>
          <a:xfrm>
            <a:off x="6981825" y="3505200"/>
            <a:ext cx="457199" cy="304800"/>
            <a:chOff x="4114800" y="228600"/>
            <a:chExt cx="457199" cy="304800"/>
          </a:xfrm>
        </p:grpSpPr>
        <p:sp>
          <p:nvSpPr>
            <p:cNvPr id="276" name="Oval 275"/>
            <p:cNvSpPr/>
            <p:nvPr/>
          </p:nvSpPr>
          <p:spPr>
            <a:xfrm>
              <a:off x="4188619" y="228600"/>
              <a:ext cx="304800" cy="304800"/>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TextBox 277"/>
            <p:cNvSpPr txBox="1"/>
            <p:nvPr/>
          </p:nvSpPr>
          <p:spPr>
            <a:xfrm>
              <a:off x="4114800" y="235743"/>
              <a:ext cx="457199" cy="276999"/>
            </a:xfrm>
            <a:prstGeom prst="rect">
              <a:avLst/>
            </a:prstGeom>
            <a:noFill/>
          </p:spPr>
          <p:txBody>
            <a:bodyPr wrap="square" rtlCol="0">
              <a:spAutoFit/>
            </a:bodyPr>
            <a:lstStyle/>
            <a:p>
              <a:pPr algn="ctr"/>
              <a:r>
                <a:rPr lang="en-US" sz="600" dirty="0" smtClean="0">
                  <a:solidFill>
                    <a:schemeClr val="bg1">
                      <a:lumMod val="50000"/>
                    </a:schemeClr>
                  </a:solidFill>
                  <a:latin typeface="Calibri" pitchFamily="34" charset="0"/>
                  <a:cs typeface="Arial" pitchFamily="34" charset="0"/>
                </a:rPr>
                <a:t>up to </a:t>
              </a:r>
            </a:p>
            <a:p>
              <a:pPr algn="ctr"/>
              <a:r>
                <a:rPr lang="en-US" sz="600" b="1" dirty="0" smtClean="0">
                  <a:solidFill>
                    <a:schemeClr val="bg1">
                      <a:lumMod val="50000"/>
                    </a:schemeClr>
                  </a:solidFill>
                  <a:latin typeface="Calibri" pitchFamily="34" charset="0"/>
                  <a:cs typeface="Arial" pitchFamily="34" charset="0"/>
                </a:rPr>
                <a:t>10 min</a:t>
              </a:r>
            </a:p>
          </p:txBody>
        </p:sp>
        <p:cxnSp>
          <p:nvCxnSpPr>
            <p:cNvPr id="279" name="Straight Connector 278"/>
            <p:cNvCxnSpPr/>
            <p:nvPr/>
          </p:nvCxnSpPr>
          <p:spPr>
            <a:xfrm>
              <a:off x="419452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4463605" y="381000"/>
              <a:ext cx="2743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4329462" y="518318"/>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4326287" y="251619"/>
              <a:ext cx="27432" cy="0"/>
            </a:xfrm>
            <a:prstGeom prst="line">
              <a:avLst/>
            </a:prstGeom>
            <a:ln w="19050">
              <a:solidFill>
                <a:schemeClr val="tx1">
                  <a:lumMod val="50000"/>
                  <a:lumOff val="50000"/>
                </a:schemeClr>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4423129" y="478629"/>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4429124" y="292895"/>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4231485" y="292895"/>
              <a:ext cx="27432" cy="0"/>
            </a:xfrm>
            <a:prstGeom prst="line">
              <a:avLst/>
            </a:prstGeom>
            <a:ln w="19050">
              <a:solidFill>
                <a:schemeClr val="tx1">
                  <a:lumMod val="50000"/>
                  <a:lumOff val="50000"/>
                </a:schemeClr>
              </a:solidFill>
            </a:ln>
            <a:scene3d>
              <a:camera prst="orthographicFront">
                <a:rot lat="0" lon="0" rev="8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4233866" y="478629"/>
              <a:ext cx="27432" cy="0"/>
            </a:xfrm>
            <a:prstGeom prst="line">
              <a:avLst/>
            </a:prstGeom>
            <a:ln w="19050">
              <a:solidFill>
                <a:schemeClr val="tx1">
                  <a:lumMod val="50000"/>
                  <a:lumOff val="50000"/>
                </a:schemeClr>
              </a:solidFill>
            </a:ln>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dirty="0" smtClean="0">
                <a:solidFill>
                  <a:schemeClr val="tx2">
                    <a:lumMod val="60000"/>
                    <a:lumOff val="40000"/>
                  </a:schemeClr>
                </a:solidFill>
              </a:rPr>
              <a:t>Show Keys</a:t>
            </a: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11" name="Content Placeholder 10"/>
          <p:cNvSpPr>
            <a:spLocks noGrp="1"/>
          </p:cNvSpPr>
          <p:nvPr>
            <p:ph idx="1"/>
          </p:nvPr>
        </p:nvSpPr>
        <p:spPr>
          <a:xfrm>
            <a:off x="457200" y="1341437"/>
            <a:ext cx="8229600" cy="4754563"/>
          </a:xfrm>
        </p:spPr>
        <p:txBody>
          <a:bodyPr>
            <a:normAutofit fontScale="92500" lnSpcReduction="20000"/>
          </a:bodyPr>
          <a:lstStyle/>
          <a:p>
            <a:r>
              <a:rPr lang="en-US" sz="2400" dirty="0" smtClean="0"/>
              <a:t>You can see keys inline on a site by adding this path to the end of an ENG or DEV URL</a:t>
            </a:r>
            <a:br>
              <a:rPr lang="en-US" sz="2400" dirty="0" smtClean="0"/>
            </a:br>
            <a:endParaRPr lang="en-US" sz="2400" dirty="0" smtClean="0"/>
          </a:p>
          <a:p>
            <a:pPr>
              <a:buNone/>
            </a:pPr>
            <a:r>
              <a:rPr lang="en-US" sz="2400" b="1" dirty="0" smtClean="0"/>
              <a:t>	/shared/</a:t>
            </a:r>
            <a:r>
              <a:rPr lang="en-US" sz="2400" b="1" dirty="0" err="1" smtClean="0"/>
              <a:t>setkeys.tmpl</a:t>
            </a:r>
            <a:r>
              <a:rPr lang="en-US" sz="2400" dirty="0" smtClean="0"/>
              <a:t/>
            </a:r>
            <a:br>
              <a:rPr lang="en-US" sz="2400" dirty="0" smtClean="0"/>
            </a:br>
            <a:endParaRPr lang="en-US" sz="2400" dirty="0" smtClean="0"/>
          </a:p>
          <a:p>
            <a:r>
              <a:rPr lang="en-US" sz="2400" dirty="0" smtClean="0"/>
              <a:t>For example go to the Jo Malone US DEV site and add the extension:</a:t>
            </a:r>
            <a:br>
              <a:rPr lang="en-US" sz="2400" dirty="0" smtClean="0"/>
            </a:br>
            <a:r>
              <a:rPr lang="en-US" sz="2400" dirty="0" smtClean="0">
                <a:hlinkClick r:id="rId2"/>
              </a:rPr>
              <a:t> http://e.jomalone.na.us.dev.ncsa.elcdev.net/shared/setkeys.tmpl</a:t>
            </a:r>
            <a:r>
              <a:rPr lang="en-US" sz="2400" dirty="0" smtClean="0"/>
              <a:t/>
            </a:r>
            <a:br>
              <a:rPr lang="en-US" sz="2400" dirty="0" smtClean="0"/>
            </a:br>
            <a:endParaRPr lang="en-US" sz="2400" dirty="0" smtClean="0"/>
          </a:p>
          <a:p>
            <a:r>
              <a:rPr lang="en-US" sz="2400" dirty="0" smtClean="0"/>
              <a:t>Click the link on the page to “Toggle Inline Keys”</a:t>
            </a:r>
            <a:br>
              <a:rPr lang="en-US" sz="2400" dirty="0" smtClean="0"/>
            </a:br>
            <a:endParaRPr lang="en-US" sz="2400" dirty="0" smtClean="0"/>
          </a:p>
          <a:p>
            <a:r>
              <a:rPr lang="en-US" sz="2400" dirty="0" smtClean="0"/>
              <a:t>Navigate to the account or checkout in the site and you will see the key names inline on the page.</a:t>
            </a:r>
          </a:p>
          <a:p>
            <a:r>
              <a:rPr lang="en-US" sz="2400" dirty="0" smtClean="0"/>
              <a:t>Once you find the name of a key, you can search for it in the RB editor to edit it.</a:t>
            </a:r>
          </a:p>
          <a:p>
            <a:pPr lvl="0">
              <a:buNone/>
            </a:pPr>
            <a:endParaRPr lang="en-US" sz="1800" dirty="0" smtClean="0"/>
          </a:p>
          <a:p>
            <a:pPr>
              <a:buNone/>
            </a:pPr>
            <a:endParaRPr lang="en-US" dirty="0" smtClean="0"/>
          </a:p>
          <a:p>
            <a:endParaRPr lang="en-US"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0352"/>
            <a:ext cx="7620000" cy="838200"/>
          </a:xfrm>
        </p:spPr>
        <p:txBody>
          <a:bodyPr>
            <a:normAutofit/>
          </a:bodyPr>
          <a:lstStyle/>
          <a:p>
            <a:r>
              <a:rPr lang="en-US" sz="3200" dirty="0" smtClean="0">
                <a:solidFill>
                  <a:srgbClr val="618DC3"/>
                </a:solidFill>
              </a:rPr>
              <a:t>Logging in to RB Editor</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9" name="Picture 8" descr="Screen Shot 2013-09-06 at 1.58.44 PM.png"/>
          <p:cNvPicPr>
            <a:picLocks noChangeAspect="1"/>
          </p:cNvPicPr>
          <p:nvPr/>
        </p:nvPicPr>
        <p:blipFill rotWithShape="1">
          <a:blip r:embed="rId3" cstate="print">
            <a:extLst>
              <a:ext uri="{28A0092B-C50C-407E-A947-70E740481C1C}">
                <a14:useLocalDpi xmlns="" xmlns:a14="http://schemas.microsoft.com/office/drawing/2010/main" val="0"/>
              </a:ext>
            </a:extLst>
          </a:blip>
          <a:srcRect t="-19207" b="51564"/>
          <a:stretch/>
        </p:blipFill>
        <p:spPr>
          <a:xfrm>
            <a:off x="0" y="381000"/>
            <a:ext cx="9144000" cy="3554731"/>
          </a:xfrm>
          <a:prstGeom prst="rect">
            <a:avLst/>
          </a:prstGeom>
        </p:spPr>
      </p:pic>
    </p:spTree>
    <p:extLst>
      <p:ext uri="{BB962C8B-B14F-4D97-AF65-F5344CB8AC3E}">
        <p14:creationId xmlns="" xmlns:p14="http://schemas.microsoft.com/office/powerpoint/2010/main" val="14736162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0352"/>
            <a:ext cx="7620000" cy="838200"/>
          </a:xfrm>
        </p:spPr>
        <p:txBody>
          <a:bodyPr>
            <a:normAutofit/>
          </a:bodyPr>
          <a:lstStyle/>
          <a:p>
            <a:r>
              <a:rPr lang="en-US" sz="3200" dirty="0" smtClean="0">
                <a:solidFill>
                  <a:srgbClr val="618DC3"/>
                </a:solidFill>
              </a:rPr>
              <a:t>Editing Error Messages</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7" name="Picture 6" descr="Screen Shot 2013-09-09 at 1.21.23 PM.png"/>
          <p:cNvPicPr>
            <a:picLocks noChangeAspect="1"/>
          </p:cNvPicPr>
          <p:nvPr/>
        </p:nvPicPr>
        <p:blipFill rotWithShape="1">
          <a:blip r:embed="rId3" cstate="print">
            <a:extLst>
              <a:ext uri="{28A0092B-C50C-407E-A947-70E740481C1C}">
                <a14:useLocalDpi xmlns="" xmlns:a14="http://schemas.microsoft.com/office/drawing/2010/main" val="0"/>
              </a:ext>
            </a:extLst>
          </a:blip>
          <a:srcRect b="42169"/>
          <a:stretch/>
        </p:blipFill>
        <p:spPr>
          <a:xfrm>
            <a:off x="16489" y="1447800"/>
            <a:ext cx="9144000" cy="3075832"/>
          </a:xfrm>
          <a:prstGeom prst="rect">
            <a:avLst/>
          </a:prstGeom>
        </p:spPr>
      </p:pic>
      <p:sp>
        <p:nvSpPr>
          <p:cNvPr id="5" name="Oval 4"/>
          <p:cNvSpPr/>
          <p:nvPr/>
        </p:nvSpPr>
        <p:spPr>
          <a:xfrm>
            <a:off x="1083289" y="2423044"/>
            <a:ext cx="2590800" cy="762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8074741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9-09 at 1.25.55 PM.png"/>
          <p:cNvPicPr>
            <a:picLocks noChangeAspect="1"/>
          </p:cNvPicPr>
          <p:nvPr/>
        </p:nvPicPr>
        <p:blipFill rotWithShape="1">
          <a:blip r:embed="rId3" cstate="print">
            <a:extLst>
              <a:ext uri="{28A0092B-C50C-407E-A947-70E740481C1C}">
                <a14:useLocalDpi xmlns="" xmlns:a14="http://schemas.microsoft.com/office/drawing/2010/main" val="0"/>
              </a:ext>
            </a:extLst>
          </a:blip>
          <a:srcRect b="32177"/>
          <a:stretch/>
        </p:blipFill>
        <p:spPr>
          <a:xfrm>
            <a:off x="0" y="1371600"/>
            <a:ext cx="9144000" cy="3568512"/>
          </a:xfrm>
          <a:prstGeom prst="rect">
            <a:avLst/>
          </a:prstGeom>
        </p:spPr>
      </p:pic>
      <p:sp>
        <p:nvSpPr>
          <p:cNvPr id="2" name="Title 1"/>
          <p:cNvSpPr>
            <a:spLocks noGrp="1"/>
          </p:cNvSpPr>
          <p:nvPr>
            <p:ph type="title"/>
          </p:nvPr>
        </p:nvSpPr>
        <p:spPr>
          <a:xfrm>
            <a:off x="457200" y="530352"/>
            <a:ext cx="7620000" cy="838200"/>
          </a:xfrm>
        </p:spPr>
        <p:txBody>
          <a:bodyPr>
            <a:normAutofit/>
          </a:bodyPr>
          <a:lstStyle/>
          <a:p>
            <a:r>
              <a:rPr lang="en-US" sz="3200" dirty="0" smtClean="0">
                <a:solidFill>
                  <a:srgbClr val="618DC3"/>
                </a:solidFill>
              </a:rPr>
              <a:t>Editing Error Messages</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
        <p:nvSpPr>
          <p:cNvPr id="6" name="Oval 5"/>
          <p:cNvSpPr/>
          <p:nvPr/>
        </p:nvSpPr>
        <p:spPr>
          <a:xfrm>
            <a:off x="1524000" y="3581400"/>
            <a:ext cx="1295400" cy="762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955230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9-09 at 1.29.19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764701"/>
            <a:ext cx="9144000" cy="5255099"/>
          </a:xfrm>
          <a:prstGeom prst="rect">
            <a:avLst/>
          </a:prstGeom>
        </p:spPr>
      </p:pic>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7" name="Title 1"/>
          <p:cNvSpPr txBox="1">
            <a:spLocks/>
          </p:cNvSpPr>
          <p:nvPr/>
        </p:nvSpPr>
        <p:spPr>
          <a:xfrm>
            <a:off x="457200" y="0"/>
            <a:ext cx="7620000" cy="8382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tx1">
                    <a:lumMod val="95000"/>
                    <a:lumOff val="5000"/>
                  </a:schemeClr>
                </a:solidFill>
                <a:latin typeface="Calibri" pitchFamily="34" charset="0"/>
                <a:ea typeface="+mj-ea"/>
                <a:cs typeface="Arial" pitchFamily="34" charset="0"/>
              </a:defRPr>
            </a:lvl1pPr>
          </a:lstStyle>
          <a:p>
            <a:r>
              <a:rPr lang="en-US" sz="3200" dirty="0" smtClean="0">
                <a:solidFill>
                  <a:srgbClr val="618DC3"/>
                </a:solidFill>
              </a:rPr>
              <a:t>Editing Error Messages</a:t>
            </a:r>
            <a:endParaRPr lang="en-US" sz="3200" dirty="0">
              <a:solidFill>
                <a:srgbClr val="618DC3"/>
              </a:solidFill>
            </a:endParaRPr>
          </a:p>
        </p:txBody>
      </p:sp>
      <p:sp>
        <p:nvSpPr>
          <p:cNvPr id="8" name="Oval 7"/>
          <p:cNvSpPr/>
          <p:nvPr/>
        </p:nvSpPr>
        <p:spPr>
          <a:xfrm>
            <a:off x="1066800" y="4267200"/>
            <a:ext cx="6858000" cy="1676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1906276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9-09 at 1.30.53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28192"/>
            <a:ext cx="9144000" cy="5267808"/>
          </a:xfrm>
          <a:prstGeom prst="rect">
            <a:avLst/>
          </a:prstGeom>
        </p:spPr>
      </p:pic>
      <p:sp>
        <p:nvSpPr>
          <p:cNvPr id="2" name="Title 1"/>
          <p:cNvSpPr>
            <a:spLocks noGrp="1"/>
          </p:cNvSpPr>
          <p:nvPr>
            <p:ph type="title"/>
          </p:nvPr>
        </p:nvSpPr>
        <p:spPr>
          <a:xfrm>
            <a:off x="457200" y="0"/>
            <a:ext cx="7620000" cy="838200"/>
          </a:xfrm>
        </p:spPr>
        <p:txBody>
          <a:bodyPr>
            <a:normAutofit/>
          </a:bodyPr>
          <a:lstStyle/>
          <a:p>
            <a:r>
              <a:rPr lang="en-US" sz="3200" dirty="0" smtClean="0">
                <a:solidFill>
                  <a:srgbClr val="618DC3"/>
                </a:solidFill>
              </a:rPr>
              <a:t>Editing Error Messages</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
        <p:nvSpPr>
          <p:cNvPr id="5" name="Oval 4"/>
          <p:cNvSpPr/>
          <p:nvPr/>
        </p:nvSpPr>
        <p:spPr>
          <a:xfrm>
            <a:off x="4114800" y="4114800"/>
            <a:ext cx="3962400" cy="2057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927352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9-09 at 1.34.12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762000"/>
            <a:ext cx="9144000" cy="5255099"/>
          </a:xfrm>
          <a:prstGeom prst="rect">
            <a:avLst/>
          </a:prstGeom>
        </p:spPr>
      </p:pic>
      <p:sp>
        <p:nvSpPr>
          <p:cNvPr id="2" name="Title 1"/>
          <p:cNvSpPr>
            <a:spLocks noGrp="1"/>
          </p:cNvSpPr>
          <p:nvPr>
            <p:ph type="title"/>
          </p:nvPr>
        </p:nvSpPr>
        <p:spPr>
          <a:xfrm>
            <a:off x="457200" y="0"/>
            <a:ext cx="7620000" cy="838200"/>
          </a:xfrm>
        </p:spPr>
        <p:txBody>
          <a:bodyPr>
            <a:normAutofit/>
          </a:bodyPr>
          <a:lstStyle/>
          <a:p>
            <a:r>
              <a:rPr lang="en-US" sz="3200" dirty="0" smtClean="0">
                <a:solidFill>
                  <a:srgbClr val="618DC3"/>
                </a:solidFill>
              </a:rPr>
              <a:t>Editing Error Messages</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
        <p:nvSpPr>
          <p:cNvPr id="7" name="Oval 6"/>
          <p:cNvSpPr/>
          <p:nvPr/>
        </p:nvSpPr>
        <p:spPr>
          <a:xfrm>
            <a:off x="6477000" y="5181600"/>
            <a:ext cx="1295400" cy="8382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6272729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9-10 at 10.13.45 A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36400"/>
            <a:ext cx="9144000" cy="5185201"/>
          </a:xfrm>
          <a:prstGeom prst="rect">
            <a:avLst/>
          </a:prstGeom>
        </p:spPr>
      </p:pic>
      <p:sp>
        <p:nvSpPr>
          <p:cNvPr id="2" name="Title 1"/>
          <p:cNvSpPr>
            <a:spLocks noGrp="1"/>
          </p:cNvSpPr>
          <p:nvPr>
            <p:ph type="title"/>
          </p:nvPr>
        </p:nvSpPr>
        <p:spPr>
          <a:xfrm>
            <a:off x="457200" y="0"/>
            <a:ext cx="7620000" cy="838200"/>
          </a:xfrm>
        </p:spPr>
        <p:txBody>
          <a:bodyPr>
            <a:normAutofit/>
          </a:bodyPr>
          <a:lstStyle/>
          <a:p>
            <a:r>
              <a:rPr lang="en-US" sz="3200" dirty="0" smtClean="0">
                <a:solidFill>
                  <a:srgbClr val="618DC3"/>
                </a:solidFill>
              </a:rPr>
              <a:t>Publishing</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
        <p:nvSpPr>
          <p:cNvPr id="8" name="Oval 7"/>
          <p:cNvSpPr/>
          <p:nvPr/>
        </p:nvSpPr>
        <p:spPr>
          <a:xfrm>
            <a:off x="7010400" y="3352800"/>
            <a:ext cx="685800" cy="4572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34200" y="1828800"/>
            <a:ext cx="685800" cy="4572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71600" y="3733800"/>
            <a:ext cx="26670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3670116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9-06 at 4.11.44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685800"/>
            <a:ext cx="9144000" cy="5290868"/>
          </a:xfrm>
          <a:prstGeom prst="rect">
            <a:avLst/>
          </a:prstGeom>
        </p:spPr>
      </p:pic>
      <p:sp>
        <p:nvSpPr>
          <p:cNvPr id="2" name="Title 1"/>
          <p:cNvSpPr>
            <a:spLocks noGrp="1"/>
          </p:cNvSpPr>
          <p:nvPr>
            <p:ph type="title"/>
          </p:nvPr>
        </p:nvSpPr>
        <p:spPr>
          <a:xfrm>
            <a:off x="457200" y="0"/>
            <a:ext cx="7620000" cy="838200"/>
          </a:xfrm>
        </p:spPr>
        <p:txBody>
          <a:bodyPr>
            <a:normAutofit/>
          </a:bodyPr>
          <a:lstStyle/>
          <a:p>
            <a:r>
              <a:rPr lang="en-US" sz="3200" dirty="0" smtClean="0">
                <a:solidFill>
                  <a:srgbClr val="618DC3"/>
                </a:solidFill>
              </a:rPr>
              <a:t>Publishing</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Tree>
    <p:extLst>
      <p:ext uri="{BB962C8B-B14F-4D97-AF65-F5344CB8AC3E}">
        <p14:creationId xmlns="" xmlns:p14="http://schemas.microsoft.com/office/powerpoint/2010/main" val="33292619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20000" cy="838200"/>
          </a:xfrm>
        </p:spPr>
        <p:txBody>
          <a:bodyPr>
            <a:normAutofit/>
          </a:bodyPr>
          <a:lstStyle/>
          <a:p>
            <a:r>
              <a:rPr lang="en-US" sz="3200" dirty="0" smtClean="0">
                <a:solidFill>
                  <a:srgbClr val="618DC3"/>
                </a:solidFill>
              </a:rPr>
              <a:t>Adding a New Language Bundle</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5" name="Picture 4" descr="Screen Shot 2013-09-09 at 1.40.29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777356"/>
            <a:ext cx="9144000" cy="5318644"/>
          </a:xfrm>
          <a:prstGeom prst="rect">
            <a:avLst/>
          </a:prstGeom>
        </p:spPr>
      </p:pic>
      <p:sp>
        <p:nvSpPr>
          <p:cNvPr id="6" name="Oval 5"/>
          <p:cNvSpPr/>
          <p:nvPr/>
        </p:nvSpPr>
        <p:spPr>
          <a:xfrm>
            <a:off x="6553200" y="2057400"/>
            <a:ext cx="685800" cy="4572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58360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 xmlns:p14="http://schemas.microsoft.com/office/powerpoint/2010/main" val="4180467862"/>
              </p:ext>
            </p:extLst>
          </p:nvPr>
        </p:nvGraphicFramePr>
        <p:xfrm>
          <a:off x="388260" y="1676400"/>
          <a:ext cx="8382000" cy="4343401"/>
        </p:xfrm>
        <a:graphic>
          <a:graphicData uri="http://schemas.openxmlformats.org/drawingml/2006/table">
            <a:tbl>
              <a:tblPr firstRow="1" bandRow="1">
                <a:tableStyleId>{5C22544A-7EE6-4342-B048-85BDC9FD1C3A}</a:tableStyleId>
              </a:tblPr>
              <a:tblGrid>
                <a:gridCol w="2095500"/>
                <a:gridCol w="2095500"/>
                <a:gridCol w="2095500"/>
                <a:gridCol w="2095500"/>
              </a:tblGrid>
              <a:tr h="411948">
                <a:tc>
                  <a:txBody>
                    <a:bodyPr/>
                    <a:lstStyle/>
                    <a:p>
                      <a:r>
                        <a:rPr lang="en-US" dirty="0" err="1" smtClean="0"/>
                        <a:t>Drupal</a:t>
                      </a:r>
                      <a:r>
                        <a:rPr lang="en-US" dirty="0" smtClean="0"/>
                        <a:t> CMS</a:t>
                      </a:r>
                      <a:endParaRPr lang="en-US" dirty="0"/>
                    </a:p>
                  </a:txBody>
                  <a:tcPr/>
                </a:tc>
                <a:tc>
                  <a:txBody>
                    <a:bodyPr/>
                    <a:lstStyle/>
                    <a:p>
                      <a:r>
                        <a:rPr lang="en-US" dirty="0" smtClean="0"/>
                        <a:t>Alfresco</a:t>
                      </a:r>
                      <a:endParaRPr lang="en-US" dirty="0"/>
                    </a:p>
                  </a:txBody>
                  <a:tcPr/>
                </a:tc>
                <a:tc>
                  <a:txBody>
                    <a:bodyPr/>
                    <a:lstStyle/>
                    <a:p>
                      <a:r>
                        <a:rPr lang="en-US" dirty="0" smtClean="0"/>
                        <a:t>RB Editor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Product Catalog</a:t>
                      </a:r>
                      <a:endParaRPr lang="en-US" dirty="0"/>
                    </a:p>
                  </a:txBody>
                  <a:tcPr/>
                </a:tc>
              </a:tr>
              <a:tr h="3931453">
                <a:tc>
                  <a:txBody>
                    <a:bodyPr/>
                    <a:lstStyle/>
                    <a:p>
                      <a:pPr marL="290513" marR="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Homepage</a:t>
                      </a:r>
                    </a:p>
                    <a:p>
                      <a:pPr marL="290513" marR="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Navigation</a:t>
                      </a:r>
                    </a:p>
                    <a:p>
                      <a:pPr marL="290513" marR="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Merchandising windows</a:t>
                      </a:r>
                    </a:p>
                    <a:p>
                      <a:pPr marL="290513" marR="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Content pages (about, customer service, video)</a:t>
                      </a:r>
                    </a:p>
                    <a:p>
                      <a:pPr marL="290513" marR="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Store locator layout and copy</a:t>
                      </a:r>
                    </a:p>
                    <a:p>
                      <a:pPr marL="290513" marR="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Special content on MPP, SPP</a:t>
                      </a:r>
                    </a:p>
                    <a:p>
                      <a:pPr marL="290513" marR="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Content NOT in account, checkout or product data</a:t>
                      </a:r>
                    </a:p>
                    <a:p>
                      <a:pPr marL="290513" marR="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Load single assets into content area</a:t>
                      </a:r>
                    </a:p>
                  </a:txBody>
                  <a:tcPr/>
                </a:tc>
                <a:tc>
                  <a:txBody>
                    <a:bodyPr/>
                    <a:lstStyle/>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Bulk loading image files</a:t>
                      </a: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Bulk loading video files</a:t>
                      </a:r>
                    </a:p>
                  </a:txBody>
                  <a:tcPr/>
                </a:tc>
                <a:tc>
                  <a:txBody>
                    <a:bodyPr/>
                    <a:lstStyle/>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Copy in Account</a:t>
                      </a: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Copy in Checkout</a:t>
                      </a: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Error messages in Account and Checkout</a:t>
                      </a:r>
                    </a:p>
                    <a:p>
                      <a:endParaRPr lang="en-US" sz="1200" dirty="0"/>
                    </a:p>
                  </a:txBody>
                  <a:tcPr/>
                </a:tc>
                <a:tc>
                  <a:txBody>
                    <a:bodyPr/>
                    <a:lstStyle/>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Category data</a:t>
                      </a: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Product data </a:t>
                      </a: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SKU data</a:t>
                      </a: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Calibri" pitchFamily="34" charset="0"/>
                          <a:ea typeface="+mn-ea"/>
                          <a:cs typeface="+mn-cs"/>
                        </a:rPr>
                        <a:t>Store data</a:t>
                      </a:r>
                    </a:p>
                    <a:p>
                      <a:pPr marL="290513" marR="0" lvl="0" indent="-231775" algn="l" defTabSz="914400" rtl="0" eaLnBrk="1" fontAlgn="t" latinLnBrk="0" hangingPunct="1">
                        <a:lnSpc>
                          <a:spcPct val="100000"/>
                        </a:lnSpc>
                        <a:spcBef>
                          <a:spcPts val="0"/>
                        </a:spcBef>
                        <a:spcAft>
                          <a:spcPts val="0"/>
                        </a:spcAft>
                        <a:buClrTx/>
                        <a:buSzTx/>
                        <a:buFont typeface="Arial" pitchFamily="34" charset="0"/>
                        <a:buChar char="•"/>
                        <a:tabLst/>
                        <a:defRPr/>
                      </a:pPr>
                      <a:endParaRPr lang="en-US" sz="1200" dirty="0" smtClean="0"/>
                    </a:p>
                  </a:txBody>
                  <a:tcPr/>
                </a:tc>
              </a:tr>
            </a:tbl>
          </a:graphicData>
        </a:graphic>
      </p:graphicFrame>
      <p:sp>
        <p:nvSpPr>
          <p:cNvPr id="2" name="Title 1"/>
          <p:cNvSpPr>
            <a:spLocks noGrp="1"/>
          </p:cNvSpPr>
          <p:nvPr>
            <p:ph type="title"/>
          </p:nvPr>
        </p:nvSpPr>
        <p:spPr>
          <a:xfrm>
            <a:off x="533400" y="533400"/>
            <a:ext cx="7620000" cy="838200"/>
          </a:xfrm>
        </p:spPr>
        <p:txBody>
          <a:bodyPr/>
          <a:lstStyle/>
          <a:p>
            <a:r>
              <a:rPr lang="en-US" dirty="0" smtClean="0">
                <a:solidFill>
                  <a:schemeClr val="tx2">
                    <a:lumMod val="60000"/>
                    <a:lumOff val="40000"/>
                  </a:schemeClr>
                </a:solidFill>
              </a:rPr>
              <a:t>Where do you go to edit content?</a:t>
            </a:r>
            <a:endParaRPr lang="en-US" dirty="0">
              <a:solidFill>
                <a:schemeClr val="tx2">
                  <a:lumMod val="60000"/>
                  <a:lumOff val="40000"/>
                </a:schemeClr>
              </a:solidFill>
            </a:endParaRP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grpSp>
        <p:nvGrpSpPr>
          <p:cNvPr id="14" name="Group 13"/>
          <p:cNvGrpSpPr/>
          <p:nvPr/>
        </p:nvGrpSpPr>
        <p:grpSpPr>
          <a:xfrm>
            <a:off x="464460" y="4800600"/>
            <a:ext cx="1933650" cy="1143000"/>
            <a:chOff x="685800" y="3276600"/>
            <a:chExt cx="2819400" cy="1676400"/>
          </a:xfrm>
        </p:grpSpPr>
        <p:pic>
          <p:nvPicPr>
            <p:cNvPr id="11" name="Picture 10" descr="Untitled-1.jpg"/>
            <p:cNvPicPr>
              <a:picLocks noChangeAspect="1"/>
            </p:cNvPicPr>
            <p:nvPr/>
          </p:nvPicPr>
          <p:blipFill>
            <a:blip r:embed="rId3" cstate="print"/>
            <a:srcRect r="42222" b="36831"/>
            <a:stretch>
              <a:fillRect/>
            </a:stretch>
          </p:blipFill>
          <p:spPr>
            <a:xfrm>
              <a:off x="685800" y="3276600"/>
              <a:ext cx="2812026" cy="1676400"/>
            </a:xfrm>
            <a:prstGeom prst="rect">
              <a:avLst/>
            </a:prstGeom>
            <a:ln w="6350">
              <a:solidFill>
                <a:schemeClr val="bg1">
                  <a:lumMod val="75000"/>
                </a:schemeClr>
              </a:solidFill>
            </a:ln>
          </p:spPr>
        </p:pic>
        <p:sp>
          <p:nvSpPr>
            <p:cNvPr id="12" name="Rectangle 11"/>
            <p:cNvSpPr/>
            <p:nvPr/>
          </p:nvSpPr>
          <p:spPr>
            <a:xfrm>
              <a:off x="685800" y="3533139"/>
              <a:ext cx="2819400" cy="1405889"/>
            </a:xfrm>
            <a:prstGeom prst="rect">
              <a:avLst/>
            </a:prstGeom>
            <a:solidFill>
              <a:srgbClr val="FFFF00">
                <a:alpha val="50000"/>
              </a:srgb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5800" y="3276600"/>
              <a:ext cx="1524000" cy="152400"/>
            </a:xfrm>
            <a:prstGeom prst="rect">
              <a:avLst/>
            </a:prstGeom>
            <a:solidFill>
              <a:srgbClr val="FFFF00">
                <a:alpha val="50000"/>
              </a:srgb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720114" y="5058228"/>
            <a:ext cx="2011054" cy="868680"/>
            <a:chOff x="3581401" y="2743200"/>
            <a:chExt cx="2590800" cy="1119103"/>
          </a:xfrm>
        </p:grpSpPr>
        <p:pic>
          <p:nvPicPr>
            <p:cNvPr id="15" name="Picture 14" descr="Untitled-2.jpg"/>
            <p:cNvPicPr>
              <a:picLocks noChangeAspect="1"/>
            </p:cNvPicPr>
            <p:nvPr/>
          </p:nvPicPr>
          <p:blipFill>
            <a:blip r:embed="rId4" cstate="print"/>
            <a:stretch>
              <a:fillRect/>
            </a:stretch>
          </p:blipFill>
          <p:spPr>
            <a:xfrm>
              <a:off x="3581401" y="2743200"/>
              <a:ext cx="2590800" cy="1119103"/>
            </a:xfrm>
            <a:prstGeom prst="rect">
              <a:avLst/>
            </a:prstGeom>
            <a:ln w="6350">
              <a:solidFill>
                <a:schemeClr val="bg1">
                  <a:lumMod val="75000"/>
                </a:schemeClr>
              </a:solidFill>
            </a:ln>
          </p:spPr>
        </p:pic>
        <p:sp>
          <p:nvSpPr>
            <p:cNvPr id="16" name="Rectangle 15"/>
            <p:cNvSpPr/>
            <p:nvPr/>
          </p:nvSpPr>
          <p:spPr>
            <a:xfrm>
              <a:off x="4267200" y="2819401"/>
              <a:ext cx="1905000" cy="4572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371975" y="3429000"/>
              <a:ext cx="1066800" cy="2286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640947" y="4238166"/>
            <a:ext cx="1976247" cy="1693926"/>
            <a:chOff x="6343650" y="2743199"/>
            <a:chExt cx="2362200" cy="2024743"/>
          </a:xfrm>
        </p:grpSpPr>
        <p:pic>
          <p:nvPicPr>
            <p:cNvPr id="18" name="Picture 17" descr="Untitled-1.jpg"/>
            <p:cNvPicPr>
              <a:picLocks noChangeAspect="1"/>
            </p:cNvPicPr>
            <p:nvPr/>
          </p:nvPicPr>
          <p:blipFill>
            <a:blip r:embed="rId5" cstate="print"/>
            <a:srcRect r="49021" b="22581"/>
            <a:stretch>
              <a:fillRect/>
            </a:stretch>
          </p:blipFill>
          <p:spPr>
            <a:xfrm>
              <a:off x="6343650" y="2743199"/>
              <a:ext cx="2362200" cy="2024743"/>
            </a:xfrm>
            <a:prstGeom prst="rect">
              <a:avLst/>
            </a:prstGeom>
            <a:ln w="6350">
              <a:solidFill>
                <a:schemeClr val="bg1">
                  <a:lumMod val="75000"/>
                </a:schemeClr>
              </a:solidFill>
            </a:ln>
          </p:spPr>
        </p:pic>
        <p:sp>
          <p:nvSpPr>
            <p:cNvPr id="19" name="Rectangle 18"/>
            <p:cNvSpPr/>
            <p:nvPr/>
          </p:nvSpPr>
          <p:spPr>
            <a:xfrm>
              <a:off x="6381750" y="3886200"/>
              <a:ext cx="2209800" cy="3810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391274" y="4371975"/>
              <a:ext cx="2143126" cy="3048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529114" y="5043714"/>
            <a:ext cx="2011054" cy="886824"/>
            <a:chOff x="6858000" y="5105400"/>
            <a:chExt cx="2011054" cy="886824"/>
          </a:xfrm>
        </p:grpSpPr>
        <p:pic>
          <p:nvPicPr>
            <p:cNvPr id="24" name="Picture 23" descr="Untitled-2.jpg"/>
            <p:cNvPicPr>
              <a:picLocks noChangeAspect="1"/>
            </p:cNvPicPr>
            <p:nvPr/>
          </p:nvPicPr>
          <p:blipFill>
            <a:blip r:embed="rId4" cstate="print"/>
            <a:stretch>
              <a:fillRect/>
            </a:stretch>
          </p:blipFill>
          <p:spPr>
            <a:xfrm>
              <a:off x="6858000" y="5123544"/>
              <a:ext cx="2011054" cy="868680"/>
            </a:xfrm>
            <a:prstGeom prst="rect">
              <a:avLst/>
            </a:prstGeom>
            <a:ln w="6350">
              <a:solidFill>
                <a:schemeClr val="bg1">
                  <a:lumMod val="75000"/>
                </a:schemeClr>
              </a:solidFill>
            </a:ln>
          </p:spPr>
        </p:pic>
        <p:sp>
          <p:nvSpPr>
            <p:cNvPr id="26" name="Rectangle 25"/>
            <p:cNvSpPr/>
            <p:nvPr/>
          </p:nvSpPr>
          <p:spPr>
            <a:xfrm>
              <a:off x="6858000" y="5105400"/>
              <a:ext cx="533400" cy="609600"/>
            </a:xfrm>
            <a:prstGeom prst="rect">
              <a:avLst/>
            </a:prstGeom>
            <a:solidFill>
              <a:srgbClr val="FFFF00">
                <a:alpha val="50000"/>
              </a:srgb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4681451" y="4934266"/>
            <a:ext cx="804949" cy="202274"/>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p:cNvSpPr>
            <a:spLocks noGrp="1"/>
          </p:cNvSpPr>
          <p:nvPr>
            <p:ph idx="1"/>
          </p:nvPr>
        </p:nvSpPr>
        <p:spPr>
          <a:xfrm>
            <a:off x="533400" y="1192521"/>
            <a:ext cx="8229600" cy="407679"/>
          </a:xfrm>
        </p:spPr>
        <p:txBody>
          <a:bodyPr>
            <a:noAutofit/>
          </a:bodyPr>
          <a:lstStyle/>
          <a:p>
            <a:pPr marL="0" indent="0">
              <a:buNone/>
            </a:pPr>
            <a:r>
              <a:rPr lang="en-US" sz="2000" i="1" dirty="0" smtClean="0"/>
              <a:t>These are general guidelines. Consult brand rollout kit for specifics.</a:t>
            </a:r>
          </a:p>
        </p:txBody>
      </p:sp>
      <p:sp>
        <p:nvSpPr>
          <p:cNvPr id="30" name="Rectangle 29"/>
          <p:cNvSpPr/>
          <p:nvPr/>
        </p:nvSpPr>
        <p:spPr>
          <a:xfrm>
            <a:off x="6610350" y="4867275"/>
            <a:ext cx="2215671" cy="193323"/>
          </a:xfrm>
          <a:prstGeom prst="rect">
            <a:avLst/>
          </a:prstGeom>
        </p:spPr>
        <p:txBody>
          <a:bodyPr wrap="none">
            <a:spAutoFit/>
          </a:bodyPr>
          <a:lstStyle/>
          <a:p>
            <a:pPr>
              <a:lnSpc>
                <a:spcPct val="80000"/>
              </a:lnSpc>
              <a:buNone/>
            </a:pPr>
            <a:r>
              <a:rPr lang="en-US" sz="800" dirty="0" smtClean="0">
                <a:latin typeface="Calibri" pitchFamily="34" charset="0"/>
                <a:cs typeface="Arial" pitchFamily="34" charset="0"/>
              </a:rPr>
              <a:t>* Ratings &amp; Reviews are pulled from </a:t>
            </a:r>
            <a:r>
              <a:rPr lang="en-US" sz="800" dirty="0" err="1" smtClean="0">
                <a:latin typeface="Calibri" pitchFamily="34" charset="0"/>
                <a:cs typeface="Arial" pitchFamily="34" charset="0"/>
              </a:rPr>
              <a:t>Bazaarvoice</a:t>
            </a:r>
            <a:endParaRPr lang="en-US" sz="800" dirty="0" smtClean="0">
              <a:latin typeface="Calibri" pitchFamily="34" charset="0"/>
              <a:cs typeface="Arial"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20000" cy="838200"/>
          </a:xfrm>
        </p:spPr>
        <p:txBody>
          <a:bodyPr>
            <a:normAutofit/>
          </a:bodyPr>
          <a:lstStyle/>
          <a:p>
            <a:r>
              <a:rPr lang="en-US" sz="3200" dirty="0" smtClean="0">
                <a:solidFill>
                  <a:srgbClr val="618DC3"/>
                </a:solidFill>
              </a:rPr>
              <a:t>Adding a New Language Bundle</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5" name="Picture 4" descr="Screen Shot 2013-09-09 at 1.49.29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762000"/>
            <a:ext cx="9144000" cy="5267808"/>
          </a:xfrm>
          <a:prstGeom prst="rect">
            <a:avLst/>
          </a:prstGeom>
        </p:spPr>
      </p:pic>
      <p:sp>
        <p:nvSpPr>
          <p:cNvPr id="6" name="Oval 5"/>
          <p:cNvSpPr/>
          <p:nvPr/>
        </p:nvSpPr>
        <p:spPr>
          <a:xfrm>
            <a:off x="6705600" y="2286000"/>
            <a:ext cx="838200" cy="304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664447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3-09-09 at 2.46.27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762000"/>
            <a:ext cx="9144000" cy="5261454"/>
          </a:xfrm>
          <a:prstGeom prst="rect">
            <a:avLst/>
          </a:prstGeom>
        </p:spPr>
      </p:pic>
      <p:sp>
        <p:nvSpPr>
          <p:cNvPr id="2" name="Title 1"/>
          <p:cNvSpPr>
            <a:spLocks noGrp="1"/>
          </p:cNvSpPr>
          <p:nvPr>
            <p:ph type="title"/>
          </p:nvPr>
        </p:nvSpPr>
        <p:spPr>
          <a:xfrm>
            <a:off x="457200" y="0"/>
            <a:ext cx="7620000" cy="838200"/>
          </a:xfrm>
        </p:spPr>
        <p:txBody>
          <a:bodyPr>
            <a:normAutofit/>
          </a:bodyPr>
          <a:lstStyle/>
          <a:p>
            <a:r>
              <a:rPr lang="en-US" sz="3200" dirty="0" smtClean="0">
                <a:solidFill>
                  <a:srgbClr val="618DC3"/>
                </a:solidFill>
              </a:rPr>
              <a:t>Adding a New Language Bundle</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
        <p:nvSpPr>
          <p:cNvPr id="6" name="Oval 5"/>
          <p:cNvSpPr/>
          <p:nvPr/>
        </p:nvSpPr>
        <p:spPr>
          <a:xfrm>
            <a:off x="1981200" y="2743200"/>
            <a:ext cx="838200" cy="304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209800" y="4114800"/>
            <a:ext cx="11430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1358313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9-09 at 2.44.54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68027"/>
            <a:ext cx="9144000" cy="5242391"/>
          </a:xfrm>
          <a:prstGeom prst="rect">
            <a:avLst/>
          </a:prstGeom>
        </p:spPr>
      </p:pic>
      <p:sp>
        <p:nvSpPr>
          <p:cNvPr id="2" name="Title 1"/>
          <p:cNvSpPr>
            <a:spLocks noGrp="1"/>
          </p:cNvSpPr>
          <p:nvPr>
            <p:ph type="title"/>
          </p:nvPr>
        </p:nvSpPr>
        <p:spPr>
          <a:xfrm>
            <a:off x="457200" y="0"/>
            <a:ext cx="7620000" cy="838200"/>
          </a:xfrm>
        </p:spPr>
        <p:txBody>
          <a:bodyPr>
            <a:normAutofit/>
          </a:bodyPr>
          <a:lstStyle/>
          <a:p>
            <a:r>
              <a:rPr lang="en-US" sz="3200" dirty="0" smtClean="0">
                <a:solidFill>
                  <a:srgbClr val="618DC3"/>
                </a:solidFill>
              </a:rPr>
              <a:t>Adding a New Language Bundle</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
        <p:nvSpPr>
          <p:cNvPr id="7" name="Oval 6"/>
          <p:cNvSpPr/>
          <p:nvPr/>
        </p:nvSpPr>
        <p:spPr>
          <a:xfrm>
            <a:off x="4419600" y="3810000"/>
            <a:ext cx="3352800" cy="1676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1487873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3-09-09 at 2.50.19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09182"/>
            <a:ext cx="9144000" cy="5210618"/>
          </a:xfrm>
          <a:prstGeom prst="rect">
            <a:avLst/>
          </a:prstGeom>
        </p:spPr>
      </p:pic>
      <p:sp>
        <p:nvSpPr>
          <p:cNvPr id="2" name="Title 1"/>
          <p:cNvSpPr>
            <a:spLocks noGrp="1"/>
          </p:cNvSpPr>
          <p:nvPr>
            <p:ph type="title"/>
          </p:nvPr>
        </p:nvSpPr>
        <p:spPr>
          <a:xfrm>
            <a:off x="457200" y="0"/>
            <a:ext cx="7620000" cy="838200"/>
          </a:xfrm>
        </p:spPr>
        <p:txBody>
          <a:bodyPr>
            <a:normAutofit/>
          </a:bodyPr>
          <a:lstStyle/>
          <a:p>
            <a:r>
              <a:rPr lang="en-US" sz="3200" dirty="0" smtClean="0">
                <a:solidFill>
                  <a:srgbClr val="618DC3"/>
                </a:solidFill>
              </a:rPr>
              <a:t>Adding a New Language Bundle</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
        <p:nvSpPr>
          <p:cNvPr id="5" name="Oval 4"/>
          <p:cNvSpPr/>
          <p:nvPr/>
        </p:nvSpPr>
        <p:spPr>
          <a:xfrm>
            <a:off x="7086600" y="5638800"/>
            <a:ext cx="6096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5996484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20000" cy="838200"/>
          </a:xfrm>
        </p:spPr>
        <p:txBody>
          <a:bodyPr>
            <a:normAutofit/>
          </a:bodyPr>
          <a:lstStyle/>
          <a:p>
            <a:r>
              <a:rPr lang="en-US" sz="3200" dirty="0" smtClean="0">
                <a:solidFill>
                  <a:srgbClr val="618DC3"/>
                </a:solidFill>
              </a:rPr>
              <a:t>Publish</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pic>
        <p:nvPicPr>
          <p:cNvPr id="3" name="Picture 2" descr="Screen Shot 2013-09-06 at 4.21.12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38200"/>
            <a:ext cx="9144000" cy="5205933"/>
          </a:xfrm>
          <a:prstGeom prst="rect">
            <a:avLst/>
          </a:prstGeom>
        </p:spPr>
      </p:pic>
      <p:sp>
        <p:nvSpPr>
          <p:cNvPr id="8" name="Oval 7"/>
          <p:cNvSpPr/>
          <p:nvPr/>
        </p:nvSpPr>
        <p:spPr>
          <a:xfrm>
            <a:off x="6781800" y="1752600"/>
            <a:ext cx="1143000" cy="6096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4193270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9-09 at 3.17.23 PM.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762000"/>
            <a:ext cx="9144000" cy="5255099"/>
          </a:xfrm>
          <a:prstGeom prst="rect">
            <a:avLst/>
          </a:prstGeom>
        </p:spPr>
      </p:pic>
      <p:sp>
        <p:nvSpPr>
          <p:cNvPr id="2" name="Title 1"/>
          <p:cNvSpPr>
            <a:spLocks noGrp="1"/>
          </p:cNvSpPr>
          <p:nvPr>
            <p:ph type="title"/>
          </p:nvPr>
        </p:nvSpPr>
        <p:spPr>
          <a:xfrm>
            <a:off x="457200" y="0"/>
            <a:ext cx="7620000" cy="838200"/>
          </a:xfrm>
        </p:spPr>
        <p:txBody>
          <a:bodyPr>
            <a:normAutofit/>
          </a:bodyPr>
          <a:lstStyle/>
          <a:p>
            <a:r>
              <a:rPr lang="en-US" sz="3200" dirty="0" smtClean="0">
                <a:solidFill>
                  <a:srgbClr val="618DC3"/>
                </a:solidFill>
              </a:rPr>
              <a:t>Publish</a:t>
            </a:r>
            <a:endParaRPr lang="en-US" sz="3200" dirty="0">
              <a:solidFill>
                <a:srgbClr val="618DC3"/>
              </a:solidFill>
            </a:endParaRPr>
          </a:p>
        </p:txBody>
      </p:sp>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a:p>
        </p:txBody>
      </p:sp>
      <p:sp>
        <p:nvSpPr>
          <p:cNvPr id="8" name="Oval 7"/>
          <p:cNvSpPr/>
          <p:nvPr/>
        </p:nvSpPr>
        <p:spPr>
          <a:xfrm>
            <a:off x="6858000" y="1828800"/>
            <a:ext cx="990600" cy="6096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010400" y="3429000"/>
            <a:ext cx="7620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9914795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686800" cy="838200"/>
          </a:xfrm>
        </p:spPr>
        <p:txBody>
          <a:bodyPr>
            <a:normAutofit/>
          </a:bodyPr>
          <a:lstStyle/>
          <a:p>
            <a:r>
              <a:rPr lang="en-US" dirty="0" smtClean="0">
                <a:solidFill>
                  <a:schemeClr val="tx2">
                    <a:lumMod val="60000"/>
                    <a:lumOff val="40000"/>
                  </a:schemeClr>
                </a:solidFill>
              </a:rPr>
              <a:t>RB Editor Questions</a:t>
            </a:r>
            <a:endParaRPr lang="en-US" dirty="0">
              <a:solidFill>
                <a:schemeClr val="tx2">
                  <a:lumMod val="60000"/>
                  <a:lumOff val="40000"/>
                </a:schemeClr>
              </a:solidFill>
            </a:endParaRPr>
          </a:p>
        </p:txBody>
      </p:sp>
      <p:sp>
        <p:nvSpPr>
          <p:cNvPr id="3" name="Content Placeholder 2"/>
          <p:cNvSpPr>
            <a:spLocks noGrp="1"/>
          </p:cNvSpPr>
          <p:nvPr>
            <p:ph idx="1"/>
          </p:nvPr>
        </p:nvSpPr>
        <p:spPr>
          <a:xfrm>
            <a:off x="457200" y="1341437"/>
            <a:ext cx="8229600" cy="4525963"/>
          </a:xfrm>
        </p:spPr>
        <p:txBody>
          <a:bodyPr>
            <a:normAutofit lnSpcReduction="10000"/>
          </a:bodyPr>
          <a:lstStyle/>
          <a:p>
            <a:pPr>
              <a:buFont typeface="+mj-lt"/>
              <a:buAutoNum type="arabicPeriod"/>
            </a:pPr>
            <a:r>
              <a:rPr lang="en-US" sz="1800" dirty="0" smtClean="0"/>
              <a:t>Where do you to login to the Resource Bundle Editor?</a:t>
            </a:r>
            <a:endParaRPr lang="en-US" sz="1800" dirty="0"/>
          </a:p>
          <a:p>
            <a:pPr marL="0" indent="0">
              <a:buNone/>
            </a:pPr>
            <a:endParaRPr lang="en-US" sz="1800" dirty="0" smtClean="0"/>
          </a:p>
          <a:p>
            <a:pPr marL="0" indent="0">
              <a:buNone/>
            </a:pPr>
            <a:endParaRPr lang="en-US" sz="1800" dirty="0" smtClean="0"/>
          </a:p>
          <a:p>
            <a:pPr>
              <a:buFont typeface="+mj-lt"/>
              <a:buAutoNum type="arabicPeriod"/>
            </a:pPr>
            <a:r>
              <a:rPr lang="en-US" sz="1800" dirty="0" smtClean="0"/>
              <a:t>How do you find a resource bundle to edit?</a:t>
            </a:r>
          </a:p>
          <a:p>
            <a:pPr>
              <a:buFont typeface="+mj-lt"/>
              <a:buAutoNum type="arabicPeriod"/>
            </a:pPr>
            <a:endParaRPr lang="en-US" sz="1800" dirty="0" smtClean="0"/>
          </a:p>
          <a:p>
            <a:pPr>
              <a:buFont typeface="+mj-lt"/>
              <a:buAutoNum type="arabicPeriod"/>
            </a:pPr>
            <a:endParaRPr lang="en-US" sz="1800" dirty="0" smtClean="0"/>
          </a:p>
          <a:p>
            <a:pPr>
              <a:buFont typeface="+mj-lt"/>
              <a:buAutoNum type="arabicPeriod"/>
            </a:pPr>
            <a:r>
              <a:rPr lang="en-US" sz="1800" dirty="0" smtClean="0"/>
              <a:t>How do you add a new resource bundle?</a:t>
            </a:r>
          </a:p>
          <a:p>
            <a:pPr>
              <a:buFont typeface="+mj-lt"/>
              <a:buAutoNum type="arabicPeriod"/>
            </a:pPr>
            <a:endParaRPr lang="en-US" sz="1800" dirty="0" smtClean="0"/>
          </a:p>
          <a:p>
            <a:pPr>
              <a:buFont typeface="+mj-lt"/>
              <a:buAutoNum type="arabicPeriod"/>
            </a:pPr>
            <a:endParaRPr lang="en-US" sz="1800" dirty="0" smtClean="0"/>
          </a:p>
          <a:p>
            <a:pPr>
              <a:buFont typeface="+mj-lt"/>
              <a:buAutoNum type="arabicPeriod"/>
            </a:pPr>
            <a:r>
              <a:rPr lang="en-US" sz="1800" dirty="0" smtClean="0"/>
              <a:t>True of False: Do you need to publish resource bundles?</a:t>
            </a:r>
          </a:p>
          <a:p>
            <a:pPr>
              <a:buFont typeface="+mj-lt"/>
              <a:buAutoNum type="arabicPeriod"/>
            </a:pPr>
            <a:endParaRPr lang="en-US" sz="1800" dirty="0" smtClean="0"/>
          </a:p>
          <a:p>
            <a:pPr>
              <a:buFont typeface="+mj-lt"/>
              <a:buAutoNum type="arabicPeriod"/>
            </a:pPr>
            <a:endParaRPr lang="en-US" sz="1800" dirty="0" smtClean="0"/>
          </a:p>
          <a:p>
            <a:pPr>
              <a:buFont typeface="+mj-lt"/>
              <a:buAutoNum type="arabicPeriod"/>
            </a:pPr>
            <a:r>
              <a:rPr lang="en-US" sz="1800" dirty="0"/>
              <a:t>True of False: </a:t>
            </a:r>
            <a:r>
              <a:rPr lang="en-US" sz="1800" dirty="0" smtClean="0"/>
              <a:t>Publishing makes resource bundles appear on ENG and DEV simultaneously.</a:t>
            </a:r>
            <a:endParaRPr lang="en-US" sz="1800" dirty="0"/>
          </a:p>
          <a:p>
            <a:pPr>
              <a:buFont typeface="+mj-lt"/>
              <a:buAutoNum type="arabicPeriod"/>
            </a:pPr>
            <a:endParaRPr lang="en-US" sz="1800" dirty="0" smtClean="0"/>
          </a:p>
          <a:p>
            <a:endParaRPr lang="en-US" dirty="0" smtClean="0"/>
          </a:p>
          <a:p>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Tree>
    <p:extLst>
      <p:ext uri="{BB962C8B-B14F-4D97-AF65-F5344CB8AC3E}">
        <p14:creationId xmlns="" xmlns:p14="http://schemas.microsoft.com/office/powerpoint/2010/main" val="698176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971800"/>
            <a:ext cx="8686800" cy="1470025"/>
          </a:xfrm>
        </p:spPr>
        <p:txBody>
          <a:bodyPr/>
          <a:lstStyle/>
          <a:p>
            <a:pPr algn="ctr"/>
            <a:r>
              <a:rPr lang="en-US" dirty="0" smtClean="0">
                <a:solidFill>
                  <a:srgbClr val="002F65"/>
                </a:solidFill>
              </a:rPr>
              <a:t>Trouble Shooting</a:t>
            </a:r>
            <a:endParaRPr lang="en-US" dirty="0">
              <a:solidFill>
                <a:srgbClr val="002F65"/>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dirty="0" smtClean="0">
                <a:solidFill>
                  <a:schemeClr val="tx2">
                    <a:lumMod val="60000"/>
                    <a:lumOff val="40000"/>
                  </a:schemeClr>
                </a:solidFill>
              </a:rPr>
              <a:t>You’re not able to login</a:t>
            </a: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5" name="Content Placeholder 4"/>
          <p:cNvSpPr>
            <a:spLocks noGrp="1"/>
          </p:cNvSpPr>
          <p:nvPr>
            <p:ph idx="1"/>
          </p:nvPr>
        </p:nvSpPr>
        <p:spPr/>
        <p:txBody>
          <a:bodyPr>
            <a:normAutofit fontScale="92500" lnSpcReduction="20000"/>
          </a:bodyPr>
          <a:lstStyle/>
          <a:p>
            <a:pPr marL="0" indent="0">
              <a:buNone/>
            </a:pPr>
            <a:r>
              <a:rPr lang="en-US" dirty="0" smtClean="0"/>
              <a:t>There are a few things to check if you can not login to systems:</a:t>
            </a:r>
          </a:p>
          <a:p>
            <a:pPr marL="0" indent="0">
              <a:buNone/>
            </a:pPr>
            <a:endParaRPr lang="en-US" dirty="0" smtClean="0"/>
          </a:p>
          <a:p>
            <a:r>
              <a:rPr lang="en-US" sz="2400" dirty="0"/>
              <a:t>If you were able to login before, your RSA token may need to be reset to create a new </a:t>
            </a:r>
            <a:r>
              <a:rPr lang="en-US" sz="2400" dirty="0" smtClean="0"/>
              <a:t>PIN</a:t>
            </a:r>
          </a:p>
          <a:p>
            <a:pPr lvl="1"/>
            <a:r>
              <a:rPr lang="en-US" sz="2000" dirty="0"/>
              <a:t>In APAC, you can contact Esther Leung or </a:t>
            </a:r>
            <a:r>
              <a:rPr lang="en-US" sz="2000" dirty="0" err="1"/>
              <a:t>Quin</a:t>
            </a:r>
            <a:r>
              <a:rPr lang="en-US" sz="2000" dirty="0"/>
              <a:t> </a:t>
            </a:r>
            <a:r>
              <a:rPr lang="en-US" sz="2000" dirty="0" err="1"/>
              <a:t>Shing</a:t>
            </a:r>
            <a:r>
              <a:rPr lang="en-US" sz="2000" dirty="0"/>
              <a:t> to reset your token.</a:t>
            </a:r>
          </a:p>
          <a:p>
            <a:pPr lvl="1"/>
            <a:r>
              <a:rPr lang="en-US" sz="2000" dirty="0"/>
              <a:t>In UK, you can contact Mark </a:t>
            </a:r>
            <a:r>
              <a:rPr lang="en-US" sz="2000" dirty="0" err="1"/>
              <a:t>Lapicki</a:t>
            </a:r>
            <a:r>
              <a:rPr lang="en-US" sz="2000" dirty="0"/>
              <a:t> to reset your token.</a:t>
            </a:r>
          </a:p>
          <a:p>
            <a:pPr lvl="1"/>
            <a:r>
              <a:rPr lang="en-US" sz="2000" dirty="0"/>
              <a:t>In EMEA, you can contact Mark Woods to reset your token.</a:t>
            </a:r>
          </a:p>
          <a:p>
            <a:endParaRPr lang="en-US" sz="2400" dirty="0"/>
          </a:p>
          <a:p>
            <a:r>
              <a:rPr lang="en-US" sz="2400" dirty="0"/>
              <a:t>If you have never been able to login, contact the </a:t>
            </a:r>
            <a:r>
              <a:rPr lang="en-US" sz="2400" dirty="0">
                <a:hlinkClick r:id="rId2"/>
              </a:rPr>
              <a:t>elconlineadministration@estee.com</a:t>
            </a:r>
            <a:r>
              <a:rPr lang="en-US" sz="2400" dirty="0"/>
              <a:t> (9am – 6pm NY) </a:t>
            </a:r>
            <a:r>
              <a:rPr lang="en-US" sz="2400" dirty="0" smtClean="0"/>
              <a:t>to make sure your access has been set up for the system and you have </a:t>
            </a:r>
            <a:r>
              <a:rPr lang="en-US" sz="2400" dirty="0" err="1" smtClean="0"/>
              <a:t>persmissions</a:t>
            </a:r>
            <a:r>
              <a:rPr lang="en-US" sz="2400" dirty="0" smtClean="0"/>
              <a:t> to view the brands/locales you require</a:t>
            </a:r>
            <a:endParaRPr lang="en-US" sz="2400"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686800" cy="838200"/>
          </a:xfrm>
        </p:spPr>
        <p:txBody>
          <a:bodyPr>
            <a:noAutofit/>
          </a:bodyPr>
          <a:lstStyle/>
          <a:p>
            <a:r>
              <a:rPr lang="en-US" dirty="0" smtClean="0">
                <a:solidFill>
                  <a:schemeClr val="tx2">
                    <a:lumMod val="60000"/>
                    <a:lumOff val="40000"/>
                  </a:schemeClr>
                </a:solidFill>
              </a:rPr>
              <a:t>I get a proxy error</a:t>
            </a:r>
            <a:endParaRPr lang="en-US" dirty="0">
              <a:solidFill>
                <a:schemeClr val="tx2">
                  <a:lumMod val="60000"/>
                  <a:lumOff val="40000"/>
                </a:schemeClr>
              </a:solidFill>
            </a:endParaRP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5" name="Content Placeholder 4"/>
          <p:cNvSpPr>
            <a:spLocks noGrp="1"/>
          </p:cNvSpPr>
          <p:nvPr>
            <p:ph idx="1"/>
          </p:nvPr>
        </p:nvSpPr>
        <p:spPr/>
        <p:txBody>
          <a:bodyPr>
            <a:normAutofit/>
          </a:bodyPr>
          <a:lstStyle/>
          <a:p>
            <a:pPr marL="0" indent="0">
              <a:buNone/>
            </a:pPr>
            <a:r>
              <a:rPr lang="en-US" sz="2200" dirty="0" smtClean="0"/>
              <a:t>On eng, dev and stage, the servers restart from time to time and you may see a “Proxy Error”. </a:t>
            </a:r>
          </a:p>
          <a:p>
            <a:pPr marL="0" indent="0">
              <a:buNone/>
            </a:pPr>
            <a:endParaRPr lang="en-US" sz="2200" dirty="0"/>
          </a:p>
          <a:p>
            <a:pPr marL="0" indent="0">
              <a:buNone/>
            </a:pPr>
            <a:r>
              <a:rPr lang="en-US" sz="2200" dirty="0" smtClean="0"/>
              <a:t>If you see this error, try refreshing the page or wait a couple minutes and try refreshing again.</a:t>
            </a:r>
          </a:p>
        </p:txBody>
      </p:sp>
      <p:pic>
        <p:nvPicPr>
          <p:cNvPr id="6" name="Picture 5" descr="Schermata2.jpg"/>
          <p:cNvPicPr>
            <a:picLocks noChangeAspect="1"/>
          </p:cNvPicPr>
          <p:nvPr/>
        </p:nvPicPr>
        <p:blipFill>
          <a:blip r:embed="rId2" cstate="print"/>
          <a:stretch>
            <a:fillRect/>
          </a:stretch>
        </p:blipFill>
        <p:spPr>
          <a:xfrm>
            <a:off x="469900" y="3594100"/>
            <a:ext cx="8080188" cy="24384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772EE9D4-31B9-43BD-8D92-A0F8A2C24B03}" type="datetime1">
              <a:rPr lang="en-US" smtClean="0"/>
              <a:pPr/>
              <a:t>3/13/2014</a:t>
            </a:fld>
            <a:endParaRPr lang="en-US" dirty="0"/>
          </a:p>
        </p:txBody>
      </p:sp>
      <p:sp>
        <p:nvSpPr>
          <p:cNvPr id="26" name="Title 25"/>
          <p:cNvSpPr>
            <a:spLocks noGrp="1"/>
          </p:cNvSpPr>
          <p:nvPr>
            <p:ph type="title"/>
          </p:nvPr>
        </p:nvSpPr>
        <p:spPr>
          <a:xfrm>
            <a:off x="457200" y="457200"/>
            <a:ext cx="7620000" cy="838200"/>
          </a:xfrm>
        </p:spPr>
        <p:txBody>
          <a:bodyPr>
            <a:normAutofit/>
          </a:bodyPr>
          <a:lstStyle/>
          <a:p>
            <a:r>
              <a:rPr lang="en-US" sz="3600" dirty="0" smtClean="0">
                <a:solidFill>
                  <a:schemeClr val="tx2">
                    <a:lumMod val="60000"/>
                    <a:lumOff val="40000"/>
                  </a:schemeClr>
                </a:solidFill>
              </a:rPr>
              <a:t>Tools Access Levels</a:t>
            </a:r>
            <a:endParaRPr lang="en-US" sz="3600" dirty="0">
              <a:solidFill>
                <a:schemeClr val="tx2">
                  <a:lumMod val="60000"/>
                  <a:lumOff val="40000"/>
                </a:schemeClr>
              </a:solidFill>
            </a:endParaRPr>
          </a:p>
        </p:txBody>
      </p:sp>
      <p:graphicFrame>
        <p:nvGraphicFramePr>
          <p:cNvPr id="20" name="Table 19"/>
          <p:cNvGraphicFramePr>
            <a:graphicFrameLocks noGrp="1"/>
          </p:cNvGraphicFramePr>
          <p:nvPr>
            <p:extLst>
              <p:ext uri="{D42A27DB-BD31-4B8C-83A1-F6EECF244321}">
                <p14:modId xmlns="" xmlns:p14="http://schemas.microsoft.com/office/powerpoint/2010/main" val="976271099"/>
              </p:ext>
            </p:extLst>
          </p:nvPr>
        </p:nvGraphicFramePr>
        <p:xfrm>
          <a:off x="152400" y="1932869"/>
          <a:ext cx="8839201" cy="3812611"/>
        </p:xfrm>
        <a:graphic>
          <a:graphicData uri="http://schemas.openxmlformats.org/drawingml/2006/table">
            <a:tbl>
              <a:tblPr firstRow="1" bandRow="1">
                <a:tableStyleId>{5C22544A-7EE6-4342-B048-85BDC9FD1C3A}</a:tableStyleId>
              </a:tblPr>
              <a:tblGrid>
                <a:gridCol w="232611"/>
                <a:gridCol w="681789"/>
                <a:gridCol w="636338"/>
                <a:gridCol w="775368"/>
                <a:gridCol w="775368"/>
                <a:gridCol w="697832"/>
                <a:gridCol w="775368"/>
                <a:gridCol w="775368"/>
                <a:gridCol w="745958"/>
                <a:gridCol w="685800"/>
                <a:gridCol w="685800"/>
                <a:gridCol w="762000"/>
                <a:gridCol w="609601"/>
              </a:tblGrid>
              <a:tr h="853440">
                <a:tc>
                  <a:txBody>
                    <a:bodyPr/>
                    <a:lstStyle/>
                    <a:p>
                      <a:pPr algn="ctr"/>
                      <a:r>
                        <a:rPr lang="en-US" sz="1200" u="none" dirty="0" smtClean="0">
                          <a:latin typeface="Calibri" pitchFamily="34" charset="0"/>
                        </a:rPr>
                        <a:t>ROLE</a:t>
                      </a:r>
                      <a:endParaRPr lang="en-US" sz="1200" u="none" dirty="0">
                        <a:latin typeface="Calibri" pitchFamily="34" charset="0"/>
                      </a:endParaRPr>
                    </a:p>
                  </a:txBody>
                  <a:tcPr marL="45720" marR="45720" vert="vert270">
                    <a:solidFill>
                      <a:schemeClr val="bg1">
                        <a:lumMod val="50000"/>
                      </a:schemeClr>
                    </a:solidFill>
                  </a:tcPr>
                </a:tc>
                <a:tc>
                  <a:txBody>
                    <a:bodyPr/>
                    <a:lstStyle/>
                    <a:p>
                      <a:r>
                        <a:rPr lang="en-US" sz="1000" dirty="0" smtClean="0">
                          <a:latin typeface="Calibri" pitchFamily="34" charset="0"/>
                        </a:rPr>
                        <a:t>Alfresco</a:t>
                      </a:r>
                      <a:endParaRPr lang="en-US" sz="1000" dirty="0">
                        <a:latin typeface="Calibri" pitchFamily="34" charset="0"/>
                      </a:endParaRPr>
                    </a:p>
                  </a:txBody>
                  <a:tcPr anchor="b">
                    <a:solidFill>
                      <a:srgbClr val="618DC3"/>
                    </a:solidFill>
                  </a:tcPr>
                </a:tc>
                <a:tc>
                  <a:txBody>
                    <a:bodyPr/>
                    <a:lstStyle/>
                    <a:p>
                      <a:r>
                        <a:rPr lang="en-US" sz="1000" dirty="0" smtClean="0">
                          <a:latin typeface="Calibri" pitchFamily="34" charset="0"/>
                        </a:rPr>
                        <a:t>RB Editor</a:t>
                      </a:r>
                      <a:endParaRPr lang="en-US" sz="1000" dirty="0">
                        <a:latin typeface="Calibri" pitchFamily="34" charset="0"/>
                      </a:endParaRPr>
                    </a:p>
                  </a:txBody>
                  <a:tcPr anchor="b">
                    <a:solidFill>
                      <a:srgbClr val="618DC3"/>
                    </a:solidFill>
                  </a:tcPr>
                </a:tc>
                <a:tc>
                  <a:txBody>
                    <a:bodyPr/>
                    <a:lstStyle/>
                    <a:p>
                      <a:r>
                        <a:rPr lang="en-US" sz="1000" dirty="0" err="1" smtClean="0">
                          <a:latin typeface="Calibri" pitchFamily="34" charset="0"/>
                        </a:rPr>
                        <a:t>Drupal</a:t>
                      </a:r>
                      <a:r>
                        <a:rPr lang="en-US" sz="1000" dirty="0" smtClean="0">
                          <a:latin typeface="Calibri" pitchFamily="34" charset="0"/>
                        </a:rPr>
                        <a:t> Content Translator</a:t>
                      </a:r>
                      <a:endParaRPr lang="en-US" sz="1000" dirty="0">
                        <a:latin typeface="Calibri" pitchFamily="34" charset="0"/>
                      </a:endParaRPr>
                    </a:p>
                  </a:txBody>
                  <a:tcPr anchor="b">
                    <a:solidFill>
                      <a:srgbClr val="618DC3"/>
                    </a:solidFill>
                  </a:tcPr>
                </a:tc>
                <a:tc>
                  <a:txBody>
                    <a:bodyPr/>
                    <a:lstStyle/>
                    <a:p>
                      <a:r>
                        <a:rPr lang="en-US" sz="1000" dirty="0" err="1" smtClean="0">
                          <a:latin typeface="Calibri" pitchFamily="34" charset="0"/>
                        </a:rPr>
                        <a:t>Drupal</a:t>
                      </a:r>
                      <a:r>
                        <a:rPr lang="en-US" sz="1000" dirty="0" smtClean="0">
                          <a:latin typeface="Calibri" pitchFamily="34" charset="0"/>
                        </a:rPr>
                        <a:t> Content Editor</a:t>
                      </a:r>
                      <a:endParaRPr lang="en-US" sz="1000" dirty="0">
                        <a:latin typeface="Calibri" pitchFamily="34" charset="0"/>
                      </a:endParaRPr>
                    </a:p>
                  </a:txBody>
                  <a:tcPr anchor="b">
                    <a:solidFill>
                      <a:srgbClr val="618DC3"/>
                    </a:solidFill>
                  </a:tcPr>
                </a:tc>
                <a:tc>
                  <a:txBody>
                    <a:bodyPr/>
                    <a:lstStyle/>
                    <a:p>
                      <a:r>
                        <a:rPr lang="en-US" sz="1000" dirty="0" err="1" smtClean="0">
                          <a:latin typeface="Calibri" pitchFamily="34" charset="0"/>
                        </a:rPr>
                        <a:t>Drupal</a:t>
                      </a:r>
                      <a:r>
                        <a:rPr lang="en-US" sz="1000" dirty="0" smtClean="0">
                          <a:latin typeface="Calibri" pitchFamily="34" charset="0"/>
                        </a:rPr>
                        <a:t> Content Approver</a:t>
                      </a:r>
                      <a:endParaRPr lang="en-US" sz="1000" dirty="0">
                        <a:latin typeface="Calibri" pitchFamily="34" charset="0"/>
                      </a:endParaRPr>
                    </a:p>
                  </a:txBody>
                  <a:tcPr anchor="b">
                    <a:solidFill>
                      <a:srgbClr val="618DC3"/>
                    </a:solidFill>
                  </a:tcPr>
                </a:tc>
                <a:tc>
                  <a:txBody>
                    <a:bodyPr/>
                    <a:lstStyle/>
                    <a:p>
                      <a:r>
                        <a:rPr lang="en-US" sz="1000" dirty="0" err="1" smtClean="0">
                          <a:latin typeface="Calibri" pitchFamily="34" charset="0"/>
                        </a:rPr>
                        <a:t>Drupal</a:t>
                      </a:r>
                      <a:r>
                        <a:rPr lang="en-US" sz="1000" dirty="0" smtClean="0">
                          <a:latin typeface="Calibri" pitchFamily="34" charset="0"/>
                        </a:rPr>
                        <a:t> Content Publisher*</a:t>
                      </a:r>
                      <a:endParaRPr lang="en-US" sz="1000" dirty="0">
                        <a:latin typeface="Calibri" pitchFamily="34" charset="0"/>
                      </a:endParaRPr>
                    </a:p>
                  </a:txBody>
                  <a:tcPr anchor="b">
                    <a:solidFill>
                      <a:srgbClr val="618DC3"/>
                    </a:solidFill>
                  </a:tcPr>
                </a:tc>
                <a:tc>
                  <a:txBody>
                    <a:bodyPr/>
                    <a:lstStyle/>
                    <a:p>
                      <a:r>
                        <a:rPr lang="en-US" sz="1000" dirty="0" err="1" smtClean="0">
                          <a:latin typeface="Calibri" pitchFamily="34" charset="0"/>
                        </a:rPr>
                        <a:t>Drupal</a:t>
                      </a:r>
                      <a:r>
                        <a:rPr lang="en-US" sz="1000" dirty="0" smtClean="0">
                          <a:latin typeface="Calibri" pitchFamily="34" charset="0"/>
                        </a:rPr>
                        <a:t> Template Editor</a:t>
                      </a:r>
                      <a:endParaRPr lang="en-US" sz="1000" dirty="0">
                        <a:latin typeface="Calibri" pitchFamily="34" charset="0"/>
                      </a:endParaRPr>
                    </a:p>
                  </a:txBody>
                  <a:tcPr anchor="b">
                    <a:solidFill>
                      <a:srgbClr val="618DC3"/>
                    </a:solidFill>
                  </a:tcPr>
                </a:tc>
                <a:tc>
                  <a:txBody>
                    <a:bodyPr/>
                    <a:lstStyle/>
                    <a:p>
                      <a:r>
                        <a:rPr lang="en-US" sz="1000" dirty="0" err="1" smtClean="0">
                          <a:latin typeface="Calibri" pitchFamily="34" charset="0"/>
                        </a:rPr>
                        <a:t>Drupal</a:t>
                      </a:r>
                      <a:r>
                        <a:rPr lang="en-US" sz="1000" dirty="0" smtClean="0">
                          <a:latin typeface="Calibri" pitchFamily="34" charset="0"/>
                        </a:rPr>
                        <a:t> Brand Admin</a:t>
                      </a:r>
                      <a:endParaRPr lang="en-US" sz="1000" dirty="0">
                        <a:latin typeface="Calibri" pitchFamily="34" charset="0"/>
                      </a:endParaRPr>
                    </a:p>
                  </a:txBody>
                  <a:tcPr anchor="b">
                    <a:solidFill>
                      <a:srgbClr val="618DC3"/>
                    </a:solidFill>
                  </a:tcPr>
                </a:tc>
                <a:tc>
                  <a:txBody>
                    <a:bodyPr/>
                    <a:lstStyle/>
                    <a:p>
                      <a:r>
                        <a:rPr lang="en-US" sz="1000" dirty="0" err="1" smtClean="0">
                          <a:latin typeface="Calibri" pitchFamily="34" charset="0"/>
                        </a:rPr>
                        <a:t>Drupal</a:t>
                      </a:r>
                      <a:r>
                        <a:rPr lang="en-US" sz="1000" dirty="0" smtClean="0">
                          <a:latin typeface="Calibri" pitchFamily="34" charset="0"/>
                        </a:rPr>
                        <a:t> </a:t>
                      </a:r>
                    </a:p>
                    <a:p>
                      <a:r>
                        <a:rPr lang="en-US" sz="1000" dirty="0" smtClean="0">
                          <a:latin typeface="Calibri" pitchFamily="34" charset="0"/>
                        </a:rPr>
                        <a:t>Site Creator</a:t>
                      </a:r>
                      <a:endParaRPr lang="en-US" sz="1000" dirty="0">
                        <a:latin typeface="Calibri" pitchFamily="34" charset="0"/>
                      </a:endParaRPr>
                    </a:p>
                  </a:txBody>
                  <a:tcPr anchor="b">
                    <a:solidFill>
                      <a:srgbClr val="618DC3"/>
                    </a:solidFill>
                  </a:tcPr>
                </a:tc>
                <a:tc>
                  <a:txBody>
                    <a:bodyPr/>
                    <a:lstStyle/>
                    <a:p>
                      <a:r>
                        <a:rPr lang="en-US" sz="1000" dirty="0" err="1" smtClean="0">
                          <a:latin typeface="Calibri" pitchFamily="34" charset="0"/>
                        </a:rPr>
                        <a:t>Drupal</a:t>
                      </a:r>
                      <a:r>
                        <a:rPr lang="en-US" sz="1000" dirty="0" smtClean="0">
                          <a:latin typeface="Calibri" pitchFamily="34" charset="0"/>
                        </a:rPr>
                        <a:t> System</a:t>
                      </a:r>
                    </a:p>
                    <a:p>
                      <a:r>
                        <a:rPr lang="en-US" sz="1000" dirty="0" smtClean="0">
                          <a:latin typeface="Calibri" pitchFamily="34" charset="0"/>
                        </a:rPr>
                        <a:t>Admin</a:t>
                      </a:r>
                      <a:endParaRPr lang="en-US" sz="1000" dirty="0">
                        <a:latin typeface="Calibri" pitchFamily="34" charset="0"/>
                      </a:endParaRPr>
                    </a:p>
                  </a:txBody>
                  <a:tcPr anchor="b">
                    <a:solidFill>
                      <a:srgbClr val="618DC3"/>
                    </a:solidFill>
                  </a:tcPr>
                </a:tc>
                <a:tc>
                  <a:txBody>
                    <a:bodyPr/>
                    <a:lstStyle/>
                    <a:p>
                      <a:r>
                        <a:rPr lang="en-US" sz="1000" dirty="0" smtClean="0">
                          <a:latin typeface="Calibri" pitchFamily="34" charset="0"/>
                        </a:rPr>
                        <a:t>Server Access</a:t>
                      </a:r>
                      <a:endParaRPr lang="en-US" sz="1000" dirty="0">
                        <a:latin typeface="Calibri" pitchFamily="34" charset="0"/>
                      </a:endParaRPr>
                    </a:p>
                  </a:txBody>
                  <a:tcPr anchor="b">
                    <a:solidFill>
                      <a:srgbClr val="618DC3"/>
                    </a:solidFill>
                  </a:tcPr>
                </a:tc>
                <a:tc>
                  <a:txBody>
                    <a:bodyPr/>
                    <a:lstStyle/>
                    <a:p>
                      <a:r>
                        <a:rPr lang="en-US" sz="1000" dirty="0" err="1" smtClean="0">
                          <a:latin typeface="Calibri" pitchFamily="34" charset="0"/>
                        </a:rPr>
                        <a:t>HipChat</a:t>
                      </a:r>
                      <a:endParaRPr lang="en-US" sz="1000" dirty="0">
                        <a:latin typeface="Calibri" pitchFamily="34" charset="0"/>
                      </a:endParaRPr>
                    </a:p>
                  </a:txBody>
                  <a:tcPr anchor="b">
                    <a:solidFill>
                      <a:srgbClr val="618DC3"/>
                    </a:solidFill>
                  </a:tcPr>
                </a:tc>
              </a:tr>
              <a:tr h="1343731">
                <a:tc>
                  <a:txBody>
                    <a:bodyPr/>
                    <a:lstStyle/>
                    <a:p>
                      <a:pPr algn="ctr"/>
                      <a:r>
                        <a:rPr lang="en-US" sz="1200" b="1" u="none" dirty="0" smtClean="0">
                          <a:solidFill>
                            <a:schemeClr val="bg1"/>
                          </a:solidFill>
                          <a:latin typeface="Calibri" pitchFamily="34" charset="0"/>
                        </a:rPr>
                        <a:t>DESCRIPTION</a:t>
                      </a:r>
                      <a:endParaRPr lang="en-US" sz="1200" b="1" u="none" dirty="0">
                        <a:solidFill>
                          <a:schemeClr val="bg1"/>
                        </a:solidFill>
                        <a:latin typeface="Calibri" pitchFamily="34" charset="0"/>
                      </a:endParaRPr>
                    </a:p>
                  </a:txBody>
                  <a:tcPr marL="45720" marR="45720" vert="vert270">
                    <a:solidFill>
                      <a:schemeClr val="bg1">
                        <a:lumMod val="50000"/>
                      </a:schemeClr>
                    </a:solidFill>
                  </a:tcPr>
                </a:tc>
                <a:tc>
                  <a:txBody>
                    <a:bodyPr/>
                    <a:lstStyle/>
                    <a:p>
                      <a:r>
                        <a:rPr lang="en-US" sz="1000" b="1" dirty="0" smtClean="0">
                          <a:latin typeface="Calibri" pitchFamily="34" charset="0"/>
                        </a:rPr>
                        <a:t>Load</a:t>
                      </a:r>
                      <a:r>
                        <a:rPr lang="en-US" sz="1000" b="1" baseline="0" dirty="0" smtClean="0">
                          <a:latin typeface="Calibri" pitchFamily="34" charset="0"/>
                        </a:rPr>
                        <a:t> Assets</a:t>
                      </a:r>
                      <a:endParaRPr lang="en-US" sz="1000" b="1" dirty="0" smtClean="0">
                        <a:latin typeface="Calibri" pitchFamily="34" charset="0"/>
                      </a:endParaRPr>
                    </a:p>
                    <a:p>
                      <a:r>
                        <a:rPr lang="en-US" sz="1000" baseline="0" dirty="0" smtClean="0">
                          <a:latin typeface="Calibri" pitchFamily="34" charset="0"/>
                        </a:rPr>
                        <a:t>such as images, video</a:t>
                      </a:r>
                      <a:endParaRPr lang="en-US" sz="1000" dirty="0">
                        <a:latin typeface="Calibri" pitchFamily="34" charset="0"/>
                      </a:endParaRPr>
                    </a:p>
                  </a:txBody>
                  <a:tcPr>
                    <a:solidFill>
                      <a:srgbClr val="618DC3">
                        <a:alpha val="25000"/>
                      </a:srgbClr>
                    </a:solidFill>
                  </a:tcPr>
                </a:tc>
                <a:tc>
                  <a:txBody>
                    <a:bodyPr/>
                    <a:lstStyle/>
                    <a:p>
                      <a:r>
                        <a:rPr lang="en-US" sz="1000" b="1" baseline="0" dirty="0" smtClean="0">
                          <a:latin typeface="Calibri" pitchFamily="34" charset="0"/>
                        </a:rPr>
                        <a:t>Edit Text</a:t>
                      </a:r>
                    </a:p>
                    <a:p>
                      <a:r>
                        <a:rPr lang="en-US" sz="1000" dirty="0" smtClean="0">
                          <a:latin typeface="Calibri" pitchFamily="34" charset="0"/>
                        </a:rPr>
                        <a:t>not in .NET</a:t>
                      </a:r>
                      <a:r>
                        <a:rPr lang="en-US" sz="1000" baseline="0" dirty="0" smtClean="0">
                          <a:latin typeface="Calibri" pitchFamily="34" charset="0"/>
                        </a:rPr>
                        <a:t> or </a:t>
                      </a:r>
                      <a:r>
                        <a:rPr lang="en-US" sz="1000" baseline="0" dirty="0" err="1" smtClean="0">
                          <a:latin typeface="Calibri" pitchFamily="34" charset="0"/>
                        </a:rPr>
                        <a:t>Drupal</a:t>
                      </a:r>
                      <a:endParaRPr lang="en-US" sz="1000" dirty="0">
                        <a:latin typeface="Calibri" pitchFamily="34" charset="0"/>
                      </a:endParaRPr>
                    </a:p>
                  </a:txBody>
                  <a:tcPr>
                    <a:solidFill>
                      <a:srgbClr val="618DC3">
                        <a:alpha val="25000"/>
                      </a:srgbClr>
                    </a:solidFill>
                  </a:tcPr>
                </a:tc>
                <a:tc>
                  <a:txBody>
                    <a:bodyPr/>
                    <a:lstStyle/>
                    <a:p>
                      <a:r>
                        <a:rPr lang="en-US" sz="1000" b="1" dirty="0" smtClean="0">
                          <a:latin typeface="Calibri" pitchFamily="34" charset="0"/>
                        </a:rPr>
                        <a:t>Edit</a:t>
                      </a:r>
                      <a:r>
                        <a:rPr lang="en-US" sz="1000" b="1" baseline="0" dirty="0" smtClean="0">
                          <a:latin typeface="Calibri" pitchFamily="34" charset="0"/>
                        </a:rPr>
                        <a:t> Existing</a:t>
                      </a:r>
                      <a:endParaRPr lang="en-US" sz="1000" b="1" dirty="0" smtClean="0">
                        <a:latin typeface="Calibri" pitchFamily="34" charset="0"/>
                      </a:endParaRPr>
                    </a:p>
                    <a:p>
                      <a:r>
                        <a:rPr lang="en-US" sz="1000" b="1" dirty="0" smtClean="0">
                          <a:latin typeface="Calibri" pitchFamily="34" charset="0"/>
                        </a:rPr>
                        <a:t>content </a:t>
                      </a:r>
                      <a:r>
                        <a:rPr lang="en-US" sz="1000" dirty="0" smtClean="0">
                          <a:latin typeface="Calibri" pitchFamily="34" charset="0"/>
                        </a:rPr>
                        <a:t>only </a:t>
                      </a:r>
                      <a:endParaRPr lang="en-US" sz="1000" dirty="0">
                        <a:latin typeface="Calibri" pitchFamily="34" charset="0"/>
                      </a:endParaRPr>
                    </a:p>
                  </a:txBody>
                  <a:tcPr>
                    <a:solidFill>
                      <a:srgbClr val="618DC3">
                        <a:alpha val="25000"/>
                      </a:srgbClr>
                    </a:solidFill>
                  </a:tcPr>
                </a:tc>
                <a:tc>
                  <a:txBody>
                    <a:bodyPr/>
                    <a:lstStyle/>
                    <a:p>
                      <a:r>
                        <a:rPr lang="en-US" sz="1000" b="1" baseline="0" dirty="0" smtClean="0">
                          <a:latin typeface="Calibri" pitchFamily="34" charset="0"/>
                        </a:rPr>
                        <a:t>Create / Edit</a:t>
                      </a:r>
                    </a:p>
                    <a:p>
                      <a:r>
                        <a:rPr lang="en-US" sz="1000" baseline="0" dirty="0" smtClean="0">
                          <a:latin typeface="Calibri" pitchFamily="34" charset="0"/>
                        </a:rPr>
                        <a:t>draft content</a:t>
                      </a:r>
                      <a:endParaRPr lang="en-US" sz="1000" dirty="0">
                        <a:latin typeface="Calibri" pitchFamily="34" charset="0"/>
                      </a:endParaRPr>
                    </a:p>
                  </a:txBody>
                  <a:tcPr>
                    <a:solidFill>
                      <a:srgbClr val="618DC3">
                        <a:alpha val="25000"/>
                      </a:srgbClr>
                    </a:solidFill>
                  </a:tcPr>
                </a:tc>
                <a:tc>
                  <a:txBody>
                    <a:bodyPr/>
                    <a:lstStyle/>
                    <a:p>
                      <a:r>
                        <a:rPr lang="en-US" sz="1000" b="1" dirty="0" smtClean="0">
                          <a:latin typeface="Calibri" pitchFamily="34" charset="0"/>
                        </a:rPr>
                        <a:t>Approve</a:t>
                      </a:r>
                    </a:p>
                    <a:p>
                      <a:r>
                        <a:rPr lang="en-US" sz="1000" dirty="0" smtClean="0">
                          <a:latin typeface="Calibri" pitchFamily="34" charset="0"/>
                        </a:rPr>
                        <a:t>draft</a:t>
                      </a:r>
                      <a:r>
                        <a:rPr lang="en-US" sz="1000" baseline="0" dirty="0" smtClean="0">
                          <a:latin typeface="Calibri" pitchFamily="34" charset="0"/>
                        </a:rPr>
                        <a:t> content</a:t>
                      </a:r>
                      <a:endParaRPr lang="en-US" sz="1000" dirty="0">
                        <a:latin typeface="Calibri" pitchFamily="34" charset="0"/>
                      </a:endParaRPr>
                    </a:p>
                  </a:txBody>
                  <a:tcPr>
                    <a:solidFill>
                      <a:srgbClr val="618DC3">
                        <a:alpha val="25000"/>
                      </a:srgbClr>
                    </a:solidFill>
                  </a:tcPr>
                </a:tc>
                <a:tc>
                  <a:txBody>
                    <a:bodyPr/>
                    <a:lstStyle/>
                    <a:p>
                      <a:r>
                        <a:rPr lang="en-US" sz="1000" b="1" dirty="0" smtClean="0">
                          <a:latin typeface="Calibri" pitchFamily="34" charset="0"/>
                        </a:rPr>
                        <a:t>Approve /</a:t>
                      </a:r>
                    </a:p>
                    <a:p>
                      <a:r>
                        <a:rPr lang="en-US" sz="1000" b="1" dirty="0" smtClean="0">
                          <a:latin typeface="Calibri" pitchFamily="34" charset="0"/>
                        </a:rPr>
                        <a:t>Publish</a:t>
                      </a:r>
                      <a:r>
                        <a:rPr lang="en-US" sz="1000" b="1" baseline="0" dirty="0" smtClean="0">
                          <a:latin typeface="Calibri" pitchFamily="34" charset="0"/>
                        </a:rPr>
                        <a:t> </a:t>
                      </a:r>
                      <a:r>
                        <a:rPr lang="en-US" sz="1000" b="0" baseline="0" dirty="0" smtClean="0">
                          <a:latin typeface="Calibri" pitchFamily="34" charset="0"/>
                        </a:rPr>
                        <a:t>to the LIVE site</a:t>
                      </a:r>
                      <a:endParaRPr lang="en-US" sz="1000" b="0" dirty="0">
                        <a:latin typeface="Calibri" pitchFamily="34" charset="0"/>
                      </a:endParaRPr>
                    </a:p>
                  </a:txBody>
                  <a:tcPr>
                    <a:solidFill>
                      <a:srgbClr val="618DC3">
                        <a:alpha val="25000"/>
                      </a:srgbClr>
                    </a:solidFill>
                  </a:tcPr>
                </a:tc>
                <a:tc>
                  <a:txBody>
                    <a:bodyPr/>
                    <a:lstStyle/>
                    <a:p>
                      <a:r>
                        <a:rPr lang="en-US" sz="1000" b="1" dirty="0" smtClean="0">
                          <a:latin typeface="Calibri" pitchFamily="34" charset="0"/>
                        </a:rPr>
                        <a:t>Write</a:t>
                      </a:r>
                      <a:r>
                        <a:rPr lang="en-US" sz="1000" b="1" baseline="0" dirty="0" smtClean="0">
                          <a:latin typeface="Calibri" pitchFamily="34" charset="0"/>
                        </a:rPr>
                        <a:t> Code </a:t>
                      </a:r>
                      <a:r>
                        <a:rPr lang="en-US" sz="1000" dirty="0" smtClean="0">
                          <a:latin typeface="Calibri" pitchFamily="34" charset="0"/>
                        </a:rPr>
                        <a:t>and affect templates</a:t>
                      </a:r>
                      <a:endParaRPr lang="en-US" sz="1000" dirty="0">
                        <a:latin typeface="Calibri" pitchFamily="34" charset="0"/>
                      </a:endParaRPr>
                    </a:p>
                  </a:txBody>
                  <a:tcPr>
                    <a:solidFill>
                      <a:srgbClr val="618DC3">
                        <a:alpha val="25000"/>
                      </a:srgbClr>
                    </a:solidFill>
                  </a:tcPr>
                </a:tc>
                <a:tc>
                  <a:txBody>
                    <a:bodyPr/>
                    <a:lstStyle/>
                    <a:p>
                      <a:r>
                        <a:rPr lang="en-US" sz="1000" b="1" dirty="0" smtClean="0">
                          <a:latin typeface="Calibri" pitchFamily="34" charset="0"/>
                        </a:rPr>
                        <a:t>Edit CMS taxonomy </a:t>
                      </a:r>
                      <a:r>
                        <a:rPr lang="en-US" sz="1000" dirty="0" smtClean="0">
                          <a:latin typeface="Calibri" pitchFamily="34" charset="0"/>
                        </a:rPr>
                        <a:t>(edit/</a:t>
                      </a:r>
                      <a:r>
                        <a:rPr lang="en-US" sz="1000" baseline="0" dirty="0" smtClean="0">
                          <a:latin typeface="Calibri" pitchFamily="34" charset="0"/>
                        </a:rPr>
                        <a:t> </a:t>
                      </a:r>
                      <a:r>
                        <a:rPr lang="en-US" sz="1000" dirty="0" smtClean="0">
                          <a:latin typeface="Calibri" pitchFamily="34" charset="0"/>
                        </a:rPr>
                        <a:t>remove sections)</a:t>
                      </a:r>
                      <a:endParaRPr lang="en-US" sz="1000" dirty="0">
                        <a:latin typeface="Calibri" pitchFamily="34" charset="0"/>
                      </a:endParaRPr>
                    </a:p>
                  </a:txBody>
                  <a:tcPr>
                    <a:solidFill>
                      <a:srgbClr val="618DC3">
                        <a:alpha val="25000"/>
                      </a:srgbClr>
                    </a:solidFill>
                  </a:tcPr>
                </a:tc>
                <a:tc>
                  <a:txBody>
                    <a:bodyPr/>
                    <a:lstStyle/>
                    <a:p>
                      <a:r>
                        <a:rPr lang="en-US" sz="1000" b="1" dirty="0" smtClean="0">
                          <a:latin typeface="Calibri" pitchFamily="34" charset="0"/>
                        </a:rPr>
                        <a:t>Edit</a:t>
                      </a:r>
                      <a:r>
                        <a:rPr lang="en-US" sz="1000" b="1" baseline="0" dirty="0" smtClean="0">
                          <a:latin typeface="Calibri" pitchFamily="34" charset="0"/>
                        </a:rPr>
                        <a:t> Site W</a:t>
                      </a:r>
                      <a:r>
                        <a:rPr lang="en-US" sz="1000" b="1" dirty="0" smtClean="0">
                          <a:latin typeface="Calibri" pitchFamily="34" charset="0"/>
                        </a:rPr>
                        <a:t>izard</a:t>
                      </a:r>
                      <a:endParaRPr lang="en-US" sz="1000" b="1" dirty="0">
                        <a:latin typeface="Calibri" pitchFamily="34" charset="0"/>
                      </a:endParaRPr>
                    </a:p>
                  </a:txBody>
                  <a:tcPr>
                    <a:solidFill>
                      <a:srgbClr val="618DC3">
                        <a:alpha val="25000"/>
                      </a:srgbClr>
                    </a:solidFill>
                  </a:tcPr>
                </a:tc>
                <a:tc>
                  <a:txBody>
                    <a:bodyPr/>
                    <a:lstStyle/>
                    <a:p>
                      <a:r>
                        <a:rPr lang="en-US" sz="1000" b="1" dirty="0" smtClean="0">
                          <a:latin typeface="Calibri" pitchFamily="34" charset="0"/>
                        </a:rPr>
                        <a:t>Platform Engineer Only</a:t>
                      </a:r>
                      <a:endParaRPr lang="en-US" sz="1000" b="1" dirty="0">
                        <a:latin typeface="Calibri" pitchFamily="34" charset="0"/>
                      </a:endParaRPr>
                    </a:p>
                  </a:txBody>
                  <a:tcPr>
                    <a:solidFill>
                      <a:srgbClr val="618DC3">
                        <a:alpha val="25000"/>
                      </a:srgbClr>
                    </a:solidFill>
                  </a:tcPr>
                </a:tc>
                <a:tc>
                  <a:txBody>
                    <a:bodyPr/>
                    <a:lstStyle/>
                    <a:p>
                      <a:r>
                        <a:rPr lang="en-US" sz="1000" b="1" dirty="0" smtClean="0">
                          <a:latin typeface="Calibri" pitchFamily="34" charset="0"/>
                        </a:rPr>
                        <a:t>Engineer</a:t>
                      </a:r>
                      <a:r>
                        <a:rPr lang="en-US" sz="1000" b="1" baseline="0" dirty="0" smtClean="0">
                          <a:latin typeface="Calibri" pitchFamily="34" charset="0"/>
                        </a:rPr>
                        <a:t> only</a:t>
                      </a:r>
                      <a:endParaRPr lang="en-US" sz="1000" b="1" dirty="0">
                        <a:latin typeface="Calibri" pitchFamily="34" charset="0"/>
                      </a:endParaRPr>
                    </a:p>
                  </a:txBody>
                  <a:tcPr>
                    <a:solidFill>
                      <a:srgbClr val="618DC3">
                        <a:alpha val="25000"/>
                      </a:srgbClr>
                    </a:solidFill>
                  </a:tcPr>
                </a:tc>
                <a:tc>
                  <a:txBody>
                    <a:bodyPr/>
                    <a:lstStyle/>
                    <a:p>
                      <a:r>
                        <a:rPr lang="en-US" sz="1000" b="1" dirty="0" smtClean="0">
                          <a:latin typeface="Calibri" pitchFamily="34" charset="0"/>
                        </a:rPr>
                        <a:t>Group</a:t>
                      </a:r>
                      <a:r>
                        <a:rPr lang="en-US" sz="1000" b="1" baseline="0" dirty="0" smtClean="0">
                          <a:latin typeface="Calibri" pitchFamily="34" charset="0"/>
                        </a:rPr>
                        <a:t> chat </a:t>
                      </a:r>
                      <a:endParaRPr lang="en-US" sz="1000" b="1" dirty="0">
                        <a:latin typeface="Calibri" pitchFamily="34" charset="0"/>
                      </a:endParaRPr>
                    </a:p>
                  </a:txBody>
                  <a:tcPr>
                    <a:solidFill>
                      <a:srgbClr val="618DC3">
                        <a:alpha val="25000"/>
                      </a:srgbClr>
                    </a:solidFill>
                  </a:tcPr>
                </a:tc>
              </a:tr>
              <a:tr h="1615440">
                <a:tc>
                  <a:txBody>
                    <a:bodyPr/>
                    <a:lstStyle/>
                    <a:p>
                      <a:pPr algn="ctr"/>
                      <a:r>
                        <a:rPr lang="en-US" sz="1200" b="1" u="none" dirty="0" smtClean="0">
                          <a:solidFill>
                            <a:schemeClr val="bg1"/>
                          </a:solidFill>
                          <a:latin typeface="Calibri" pitchFamily="34" charset="0"/>
                        </a:rPr>
                        <a:t>RECOMMENDED </a:t>
                      </a:r>
                      <a:r>
                        <a:rPr lang="en-US" sz="1200" b="1" u="none" kern="1200" dirty="0" smtClean="0">
                          <a:solidFill>
                            <a:schemeClr val="bg1"/>
                          </a:solidFill>
                          <a:latin typeface="Calibri" pitchFamily="34" charset="0"/>
                          <a:ea typeface="+mn-ea"/>
                          <a:cs typeface="+mn-cs"/>
                        </a:rPr>
                        <a:t>FOR</a:t>
                      </a:r>
                      <a:endParaRPr lang="en-US" sz="1200" b="1" u="none" kern="1200" dirty="0">
                        <a:solidFill>
                          <a:schemeClr val="bg1"/>
                        </a:solidFill>
                        <a:latin typeface="Calibri" pitchFamily="34" charset="0"/>
                        <a:ea typeface="+mn-ea"/>
                        <a:cs typeface="+mn-cs"/>
                      </a:endParaRPr>
                    </a:p>
                  </a:txBody>
                  <a:tcPr marL="45720" marR="45720" vert="vert270">
                    <a:solidFill>
                      <a:schemeClr val="bg1">
                        <a:lumMod val="50000"/>
                      </a:schemeClr>
                    </a:solidFill>
                  </a:tcPr>
                </a:tc>
                <a:tc>
                  <a:txBody>
                    <a:bodyPr/>
                    <a:lstStyle/>
                    <a:p>
                      <a:r>
                        <a:rPr lang="en-US" sz="900" dirty="0" smtClean="0">
                          <a:latin typeface="Calibri" pitchFamily="34" charset="0"/>
                        </a:rPr>
                        <a:t>All users</a:t>
                      </a:r>
                      <a:endParaRPr lang="en-US" sz="900" dirty="0">
                        <a:latin typeface="Calibri" pitchFamily="34" charset="0"/>
                      </a:endParaRPr>
                    </a:p>
                  </a:txBody>
                  <a:tcPr>
                    <a:solidFill>
                      <a:srgbClr val="618DC3">
                        <a:alpha val="25000"/>
                      </a:srgbClr>
                    </a:solidFill>
                  </a:tcPr>
                </a:tc>
                <a:tc>
                  <a:txBody>
                    <a:bodyPr/>
                    <a:lstStyle/>
                    <a:p>
                      <a:pPr>
                        <a:buFontTx/>
                        <a:buNone/>
                      </a:pPr>
                      <a:r>
                        <a:rPr lang="en-US" sz="900" dirty="0" smtClean="0">
                          <a:solidFill>
                            <a:schemeClr val="tx1"/>
                          </a:solidFill>
                          <a:latin typeface="Calibri" pitchFamily="34" charset="0"/>
                        </a:rPr>
                        <a:t>Agency</a:t>
                      </a:r>
                    </a:p>
                    <a:p>
                      <a:pPr>
                        <a:buFontTx/>
                        <a:buNone/>
                      </a:pPr>
                      <a:r>
                        <a:rPr lang="en-US" sz="900" dirty="0" smtClean="0">
                          <a:solidFill>
                            <a:schemeClr val="tx1"/>
                          </a:solidFill>
                          <a:latin typeface="Calibri" pitchFamily="34" charset="0"/>
                        </a:rPr>
                        <a:t>Producer</a:t>
                      </a:r>
                    </a:p>
                    <a:p>
                      <a:pPr>
                        <a:buFontTx/>
                        <a:buNone/>
                      </a:pPr>
                      <a:r>
                        <a:rPr lang="en-US" sz="900" dirty="0" smtClean="0">
                          <a:solidFill>
                            <a:schemeClr val="tx1"/>
                          </a:solidFill>
                          <a:latin typeface="Calibri" pitchFamily="34" charset="0"/>
                        </a:rPr>
                        <a:t>Engineer</a:t>
                      </a:r>
                      <a:endParaRPr lang="en-US" sz="900" dirty="0">
                        <a:solidFill>
                          <a:schemeClr val="tx1"/>
                        </a:solidFill>
                        <a:latin typeface="Calibri" pitchFamily="34" charset="0"/>
                      </a:endParaRPr>
                    </a:p>
                  </a:txBody>
                  <a:tcPr>
                    <a:solidFill>
                      <a:srgbClr val="618DC3">
                        <a:alpha val="25000"/>
                      </a:srgbClr>
                    </a:solidFill>
                  </a:tcPr>
                </a:tc>
                <a:tc>
                  <a:txBody>
                    <a:bodyPr/>
                    <a:lstStyle/>
                    <a:p>
                      <a:r>
                        <a:rPr lang="en-US" sz="900" dirty="0" smtClean="0">
                          <a:latin typeface="Calibri" pitchFamily="34" charset="0"/>
                        </a:rPr>
                        <a:t>Translators</a:t>
                      </a:r>
                      <a:endParaRPr lang="en-US" sz="900" dirty="0">
                        <a:latin typeface="Calibri" pitchFamily="34" charset="0"/>
                      </a:endParaRPr>
                    </a:p>
                  </a:txBody>
                  <a:tcPr>
                    <a:solidFill>
                      <a:srgbClr val="618DC3">
                        <a:alpha val="25000"/>
                      </a:srgbClr>
                    </a:solidFill>
                  </a:tcPr>
                </a:tc>
                <a:tc>
                  <a:txBody>
                    <a:bodyPr/>
                    <a:lstStyle/>
                    <a:p>
                      <a:pPr>
                        <a:buFont typeface="Arial" pitchFamily="34" charset="0"/>
                        <a:buNone/>
                      </a:pPr>
                      <a:r>
                        <a:rPr lang="en-US" sz="900" dirty="0" smtClean="0">
                          <a:latin typeface="Calibri" pitchFamily="34" charset="0"/>
                        </a:rPr>
                        <a:t>All</a:t>
                      </a:r>
                      <a:r>
                        <a:rPr lang="en-US" sz="900" baseline="0" dirty="0" smtClean="0">
                          <a:latin typeface="Calibri" pitchFamily="34" charset="0"/>
                        </a:rPr>
                        <a:t> users EXCEPT Translator</a:t>
                      </a:r>
                      <a:endParaRPr lang="en-US" sz="900" dirty="0">
                        <a:latin typeface="Calibri" pitchFamily="34" charset="0"/>
                      </a:endParaRPr>
                    </a:p>
                  </a:txBody>
                  <a:tcPr>
                    <a:solidFill>
                      <a:srgbClr val="618DC3">
                        <a:alpha val="25000"/>
                      </a:srgbClr>
                    </a:solidFill>
                  </a:tcPr>
                </a:tc>
                <a:tc>
                  <a:txBody>
                    <a:bodyPr/>
                    <a:lstStyle/>
                    <a:p>
                      <a:r>
                        <a:rPr lang="en-US" sz="900" dirty="0" smtClean="0">
                          <a:latin typeface="Calibri" pitchFamily="34" charset="0"/>
                        </a:rPr>
                        <a:t>All</a:t>
                      </a:r>
                      <a:r>
                        <a:rPr lang="en-US" sz="900" baseline="0" dirty="0" smtClean="0">
                          <a:latin typeface="Calibri" pitchFamily="34" charset="0"/>
                        </a:rPr>
                        <a:t> users EXCEPT Translator</a:t>
                      </a:r>
                      <a:endParaRPr lang="en-US" sz="900" dirty="0">
                        <a:latin typeface="Calibri" pitchFamily="34" charset="0"/>
                      </a:endParaRPr>
                    </a:p>
                  </a:txBody>
                  <a:tcPr>
                    <a:solidFill>
                      <a:srgbClr val="618DC3">
                        <a:alpha val="25000"/>
                      </a:srgbClr>
                    </a:solidFill>
                  </a:tcPr>
                </a:tc>
                <a:tc>
                  <a:txBody>
                    <a:bodyPr/>
                    <a:lstStyle/>
                    <a:p>
                      <a:r>
                        <a:rPr lang="en-US" sz="900" dirty="0" smtClean="0">
                          <a:latin typeface="Calibri" pitchFamily="34" charset="0"/>
                        </a:rPr>
                        <a:t>All</a:t>
                      </a:r>
                      <a:r>
                        <a:rPr lang="en-US" sz="900" baseline="0" dirty="0" smtClean="0">
                          <a:latin typeface="Calibri" pitchFamily="34" charset="0"/>
                        </a:rPr>
                        <a:t> users EXCEPT Translator</a:t>
                      </a:r>
                    </a:p>
                    <a:p>
                      <a:r>
                        <a:rPr lang="en-US" sz="900" baseline="0" dirty="0" smtClean="0">
                          <a:latin typeface="Calibri" pitchFamily="34" charset="0"/>
                        </a:rPr>
                        <a:t>and Designer</a:t>
                      </a:r>
                      <a:endParaRPr lang="en-US" sz="900" dirty="0">
                        <a:latin typeface="Calibri" pitchFamily="34" charset="0"/>
                      </a:endParaRPr>
                    </a:p>
                  </a:txBody>
                  <a:tcPr>
                    <a:solidFill>
                      <a:srgbClr val="618DC3">
                        <a:alpha val="25000"/>
                      </a:srgbClr>
                    </a:solidFill>
                  </a:tcPr>
                </a:tc>
                <a:tc>
                  <a:txBody>
                    <a:bodyPr/>
                    <a:lstStyle/>
                    <a:p>
                      <a:pPr>
                        <a:buFontTx/>
                        <a:buNone/>
                      </a:pPr>
                      <a:r>
                        <a:rPr lang="en-US" sz="900" dirty="0" smtClean="0">
                          <a:latin typeface="Calibri" pitchFamily="34" charset="0"/>
                        </a:rPr>
                        <a:t>Agency</a:t>
                      </a:r>
                    </a:p>
                    <a:p>
                      <a:pPr>
                        <a:buFontTx/>
                        <a:buNone/>
                      </a:pPr>
                      <a:r>
                        <a:rPr lang="en-US" sz="900" dirty="0" smtClean="0">
                          <a:latin typeface="Calibri" pitchFamily="34" charset="0"/>
                        </a:rPr>
                        <a:t>FE </a:t>
                      </a:r>
                      <a:r>
                        <a:rPr lang="en-US" sz="900" dirty="0" err="1" smtClean="0">
                          <a:latin typeface="Calibri" pitchFamily="34" charset="0"/>
                        </a:rPr>
                        <a:t>Maint</a:t>
                      </a:r>
                      <a:r>
                        <a:rPr lang="en-US" sz="900" baseline="0" dirty="0" smtClean="0">
                          <a:latin typeface="Calibri" pitchFamily="34" charset="0"/>
                        </a:rPr>
                        <a:t> Eng</a:t>
                      </a:r>
                    </a:p>
                    <a:p>
                      <a:pPr>
                        <a:buFontTx/>
                        <a:buNone/>
                      </a:pPr>
                      <a:r>
                        <a:rPr lang="en-US" sz="900" baseline="0" dirty="0" smtClean="0">
                          <a:latin typeface="Calibri" pitchFamily="34" charset="0"/>
                        </a:rPr>
                        <a:t>FE Dev Eng</a:t>
                      </a:r>
                      <a:endParaRPr lang="en-US" sz="900" dirty="0" smtClean="0">
                        <a:latin typeface="Calibri" pitchFamily="34" charset="0"/>
                      </a:endParaRPr>
                    </a:p>
                    <a:p>
                      <a:endParaRPr lang="en-US" sz="900" dirty="0">
                        <a:latin typeface="Calibri" pitchFamily="34" charset="0"/>
                      </a:endParaRPr>
                    </a:p>
                  </a:txBody>
                  <a:tcPr>
                    <a:solidFill>
                      <a:srgbClr val="618DC3">
                        <a:alpha val="25000"/>
                      </a:srgbClr>
                    </a:solidFill>
                  </a:tcPr>
                </a:tc>
                <a:tc>
                  <a:txBody>
                    <a:bodyPr/>
                    <a:lstStyle/>
                    <a:p>
                      <a:pPr marL="0" algn="l" defTabSz="914400" rtl="0" eaLnBrk="1" latinLnBrk="0" hangingPunct="1">
                        <a:buFontTx/>
                        <a:buNone/>
                      </a:pPr>
                      <a:r>
                        <a:rPr lang="en-US" sz="900" kern="1200" dirty="0" smtClean="0">
                          <a:solidFill>
                            <a:schemeClr val="dk1"/>
                          </a:solidFill>
                          <a:latin typeface="Calibri" pitchFamily="34" charset="0"/>
                          <a:ea typeface="+mn-ea"/>
                          <a:cs typeface="+mn-cs"/>
                        </a:rPr>
                        <a:t>Agency</a:t>
                      </a:r>
                    </a:p>
                    <a:p>
                      <a:pPr marL="0" algn="l" defTabSz="914400" rtl="0" eaLnBrk="1" latinLnBrk="0" hangingPunct="1">
                        <a:buFontTx/>
                        <a:buNone/>
                      </a:pPr>
                      <a:r>
                        <a:rPr lang="en-US" sz="900" kern="1200" dirty="0" smtClean="0">
                          <a:solidFill>
                            <a:schemeClr val="dk1"/>
                          </a:solidFill>
                          <a:latin typeface="Calibri" pitchFamily="34" charset="0"/>
                          <a:ea typeface="+mn-ea"/>
                          <a:cs typeface="+mn-cs"/>
                        </a:rPr>
                        <a:t>Producers</a:t>
                      </a:r>
                    </a:p>
                    <a:p>
                      <a:pPr marL="0" algn="l" defTabSz="914400" rtl="0" eaLnBrk="1" latinLnBrk="0" hangingPunct="1">
                        <a:buFontTx/>
                        <a:buNone/>
                      </a:pPr>
                      <a:r>
                        <a:rPr lang="en-US" sz="900" kern="1200" dirty="0" smtClean="0">
                          <a:solidFill>
                            <a:schemeClr val="dk1"/>
                          </a:solidFill>
                          <a:latin typeface="Calibri" pitchFamily="34" charset="0"/>
                          <a:ea typeface="+mn-ea"/>
                          <a:cs typeface="+mn-cs"/>
                        </a:rPr>
                        <a:t>Brand</a:t>
                      </a:r>
                    </a:p>
                    <a:p>
                      <a:pPr marL="0" algn="l" defTabSz="914400" rtl="0" eaLnBrk="1" latinLnBrk="0" hangingPunct="1">
                        <a:buFontTx/>
                        <a:buNone/>
                      </a:pPr>
                      <a:r>
                        <a:rPr lang="en-US" sz="900" kern="1200" dirty="0" err="1" smtClean="0">
                          <a:solidFill>
                            <a:schemeClr val="dk1"/>
                          </a:solidFill>
                          <a:latin typeface="Calibri" pitchFamily="34" charset="0"/>
                          <a:ea typeface="+mn-ea"/>
                          <a:cs typeface="+mn-cs"/>
                        </a:rPr>
                        <a:t>Maint</a:t>
                      </a:r>
                      <a:r>
                        <a:rPr lang="en-US" sz="900" kern="1200" baseline="0" dirty="0" smtClean="0">
                          <a:solidFill>
                            <a:schemeClr val="dk1"/>
                          </a:solidFill>
                          <a:latin typeface="Calibri" pitchFamily="34" charset="0"/>
                          <a:ea typeface="+mn-ea"/>
                          <a:cs typeface="+mn-cs"/>
                        </a:rPr>
                        <a:t> Eng</a:t>
                      </a:r>
                    </a:p>
                    <a:p>
                      <a:pPr marL="0" algn="l" defTabSz="914400" rtl="0" eaLnBrk="1" latinLnBrk="0" hangingPunct="1">
                        <a:buFontTx/>
                        <a:buNone/>
                      </a:pPr>
                      <a:r>
                        <a:rPr lang="en-US" sz="900" kern="1200" dirty="0" smtClean="0">
                          <a:solidFill>
                            <a:schemeClr val="dk1"/>
                          </a:solidFill>
                          <a:latin typeface="Calibri" pitchFamily="34" charset="0"/>
                          <a:ea typeface="+mn-ea"/>
                          <a:cs typeface="+mn-cs"/>
                        </a:rPr>
                        <a:t>Dev</a:t>
                      </a:r>
                      <a:r>
                        <a:rPr lang="en-US" sz="900" kern="1200" baseline="0" dirty="0" smtClean="0">
                          <a:solidFill>
                            <a:schemeClr val="dk1"/>
                          </a:solidFill>
                          <a:latin typeface="Calibri" pitchFamily="34" charset="0"/>
                          <a:ea typeface="+mn-ea"/>
                          <a:cs typeface="+mn-cs"/>
                        </a:rPr>
                        <a:t> </a:t>
                      </a:r>
                      <a:r>
                        <a:rPr lang="en-US" sz="900" kern="1200" dirty="0" smtClean="0">
                          <a:solidFill>
                            <a:schemeClr val="dk1"/>
                          </a:solidFill>
                          <a:latin typeface="Calibri" pitchFamily="34" charset="0"/>
                          <a:ea typeface="+mn-ea"/>
                          <a:cs typeface="+mn-cs"/>
                        </a:rPr>
                        <a:t>Eng</a:t>
                      </a:r>
                    </a:p>
                    <a:p>
                      <a:endParaRPr lang="en-US" sz="900" dirty="0">
                        <a:latin typeface="Calibri" pitchFamily="34" charset="0"/>
                      </a:endParaRPr>
                    </a:p>
                  </a:txBody>
                  <a:tcPr>
                    <a:solidFill>
                      <a:srgbClr val="618DC3">
                        <a:alpha val="25000"/>
                      </a:srgbClr>
                    </a:solidFill>
                  </a:tcPr>
                </a:tc>
                <a:tc>
                  <a:txBody>
                    <a:bodyPr/>
                    <a:lstStyle/>
                    <a:p>
                      <a:pPr marL="0" algn="l" defTabSz="914400" rtl="0" eaLnBrk="1" latinLnBrk="0" hangingPunct="1">
                        <a:buFontTx/>
                        <a:buNone/>
                      </a:pPr>
                      <a:r>
                        <a:rPr lang="en-US" sz="900" kern="1200" dirty="0" smtClean="0">
                          <a:solidFill>
                            <a:schemeClr val="dk1"/>
                          </a:solidFill>
                          <a:latin typeface="Calibri" pitchFamily="34" charset="0"/>
                          <a:ea typeface="+mn-ea"/>
                          <a:cs typeface="+mn-cs"/>
                        </a:rPr>
                        <a:t>Ph</a:t>
                      </a:r>
                      <a:r>
                        <a:rPr lang="en-US" sz="900" kern="1200" baseline="0" dirty="0" smtClean="0">
                          <a:solidFill>
                            <a:schemeClr val="dk1"/>
                          </a:solidFill>
                          <a:latin typeface="Calibri" pitchFamily="34" charset="0"/>
                          <a:ea typeface="+mn-ea"/>
                          <a:cs typeface="+mn-cs"/>
                        </a:rPr>
                        <a:t> </a:t>
                      </a:r>
                      <a:r>
                        <a:rPr lang="en-US" sz="900" kern="1200" dirty="0" smtClean="0">
                          <a:solidFill>
                            <a:schemeClr val="dk1"/>
                          </a:solidFill>
                          <a:latin typeface="Calibri" pitchFamily="34" charset="0"/>
                          <a:ea typeface="+mn-ea"/>
                          <a:cs typeface="+mn-cs"/>
                        </a:rPr>
                        <a:t>1</a:t>
                      </a:r>
                      <a:r>
                        <a:rPr lang="en-US" sz="900" kern="1200" baseline="0" dirty="0" smtClean="0">
                          <a:solidFill>
                            <a:schemeClr val="dk1"/>
                          </a:solidFill>
                          <a:latin typeface="Calibri" pitchFamily="34" charset="0"/>
                          <a:ea typeface="+mn-ea"/>
                          <a:cs typeface="+mn-cs"/>
                        </a:rPr>
                        <a:t> </a:t>
                      </a:r>
                      <a:r>
                        <a:rPr lang="en-US" sz="900" kern="1200" dirty="0" smtClean="0">
                          <a:solidFill>
                            <a:schemeClr val="dk1"/>
                          </a:solidFill>
                          <a:latin typeface="Calibri" pitchFamily="34" charset="0"/>
                          <a:ea typeface="+mn-ea"/>
                          <a:cs typeface="+mn-cs"/>
                        </a:rPr>
                        <a:t>Eng</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latin typeface="Calibri" pitchFamily="34" charset="0"/>
                          <a:ea typeface="+mn-ea"/>
                          <a:cs typeface="+mn-cs"/>
                        </a:rPr>
                        <a:t>SME</a:t>
                      </a:r>
                      <a:r>
                        <a:rPr lang="en-US" sz="900" kern="1200" baseline="0" dirty="0" smtClean="0">
                          <a:solidFill>
                            <a:schemeClr val="dk1"/>
                          </a:solidFill>
                          <a:latin typeface="Calibri" pitchFamily="34" charset="0"/>
                          <a:ea typeface="+mn-ea"/>
                          <a:cs typeface="+mn-cs"/>
                        </a:rPr>
                        <a:t> </a:t>
                      </a:r>
                      <a:r>
                        <a:rPr lang="en-US" sz="900" kern="1200" dirty="0" smtClean="0">
                          <a:solidFill>
                            <a:schemeClr val="dk1"/>
                          </a:solidFill>
                          <a:latin typeface="Calibri" pitchFamily="34" charset="0"/>
                          <a:ea typeface="+mn-ea"/>
                          <a:cs typeface="+mn-cs"/>
                        </a:rPr>
                        <a:t>Ph</a:t>
                      </a:r>
                      <a:r>
                        <a:rPr lang="en-US" sz="900" kern="1200" baseline="0" dirty="0" smtClean="0">
                          <a:solidFill>
                            <a:schemeClr val="dk1"/>
                          </a:solidFill>
                          <a:latin typeface="Calibri" pitchFamily="34" charset="0"/>
                          <a:ea typeface="+mn-ea"/>
                          <a:cs typeface="+mn-cs"/>
                        </a:rPr>
                        <a:t> </a:t>
                      </a:r>
                      <a:r>
                        <a:rPr lang="en-US" sz="900" kern="1200" dirty="0" smtClean="0">
                          <a:solidFill>
                            <a:schemeClr val="dk1"/>
                          </a:solidFill>
                          <a:latin typeface="Calibri" pitchFamily="34" charset="0"/>
                          <a:ea typeface="+mn-ea"/>
                          <a:cs typeface="+mn-cs"/>
                        </a:rPr>
                        <a:t>2</a:t>
                      </a:r>
                      <a:r>
                        <a:rPr lang="en-US" sz="900" kern="1200" baseline="0" dirty="0" smtClean="0">
                          <a:solidFill>
                            <a:schemeClr val="dk1"/>
                          </a:solidFill>
                          <a:latin typeface="Calibri" pitchFamily="34" charset="0"/>
                          <a:ea typeface="+mn-ea"/>
                          <a:cs typeface="+mn-cs"/>
                        </a:rPr>
                        <a:t> </a:t>
                      </a:r>
                      <a:r>
                        <a:rPr lang="en-US" sz="900" kern="1200" dirty="0" smtClean="0">
                          <a:solidFill>
                            <a:schemeClr val="dk1"/>
                          </a:solidFill>
                          <a:latin typeface="Calibri" pitchFamily="34" charset="0"/>
                          <a:ea typeface="+mn-ea"/>
                          <a:cs typeface="+mn-cs"/>
                        </a:rPr>
                        <a:t>Eng</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latin typeface="Calibri" pitchFamily="34" charset="0"/>
                          <a:ea typeface="+mn-ea"/>
                          <a:cs typeface="+mn-cs"/>
                        </a:rPr>
                        <a:t>SME</a:t>
                      </a:r>
                      <a:r>
                        <a:rPr lang="en-US" sz="900" kern="1200" baseline="0" dirty="0" smtClean="0">
                          <a:solidFill>
                            <a:schemeClr val="dk1"/>
                          </a:solidFill>
                          <a:latin typeface="Calibri" pitchFamily="34" charset="0"/>
                          <a:ea typeface="+mn-ea"/>
                          <a:cs typeface="+mn-cs"/>
                        </a:rPr>
                        <a:t> </a:t>
                      </a:r>
                      <a:r>
                        <a:rPr lang="en-US" sz="900" kern="1200" dirty="0" smtClean="0">
                          <a:solidFill>
                            <a:schemeClr val="dk1"/>
                          </a:solidFill>
                          <a:latin typeface="Calibri" pitchFamily="34" charset="0"/>
                          <a:ea typeface="+mn-ea"/>
                          <a:cs typeface="+mn-cs"/>
                        </a:rPr>
                        <a:t>Ph</a:t>
                      </a:r>
                      <a:r>
                        <a:rPr lang="en-US" sz="900" kern="1200" baseline="0" dirty="0" smtClean="0">
                          <a:solidFill>
                            <a:schemeClr val="dk1"/>
                          </a:solidFill>
                          <a:latin typeface="Calibri" pitchFamily="34" charset="0"/>
                          <a:ea typeface="+mn-ea"/>
                          <a:cs typeface="+mn-cs"/>
                        </a:rPr>
                        <a:t> </a:t>
                      </a:r>
                      <a:r>
                        <a:rPr lang="en-US" sz="900" kern="1200" dirty="0" smtClean="0">
                          <a:solidFill>
                            <a:schemeClr val="dk1"/>
                          </a:solidFill>
                          <a:latin typeface="Calibri" pitchFamily="34" charset="0"/>
                          <a:ea typeface="+mn-ea"/>
                          <a:cs typeface="+mn-cs"/>
                        </a:rPr>
                        <a:t>2.5</a:t>
                      </a:r>
                      <a:r>
                        <a:rPr lang="en-US" sz="900" kern="1200" baseline="0" dirty="0" smtClean="0">
                          <a:solidFill>
                            <a:schemeClr val="dk1"/>
                          </a:solidFill>
                          <a:latin typeface="Calibri" pitchFamily="34" charset="0"/>
                          <a:ea typeface="+mn-ea"/>
                          <a:cs typeface="+mn-cs"/>
                        </a:rPr>
                        <a:t> </a:t>
                      </a:r>
                      <a:r>
                        <a:rPr lang="en-US" sz="900" kern="1200" dirty="0" smtClean="0">
                          <a:solidFill>
                            <a:schemeClr val="dk1"/>
                          </a:solidFill>
                          <a:latin typeface="Calibri" pitchFamily="34" charset="0"/>
                          <a:ea typeface="+mn-ea"/>
                          <a:cs typeface="+mn-cs"/>
                        </a:rPr>
                        <a:t>Eng</a:t>
                      </a:r>
                    </a:p>
                    <a:p>
                      <a:pPr marL="0" algn="l" defTabSz="914400" rtl="0" eaLnBrk="1" latinLnBrk="0" hangingPunct="1">
                        <a:buFontTx/>
                        <a:buNone/>
                      </a:pPr>
                      <a:r>
                        <a:rPr lang="en-US" sz="900" kern="1200" dirty="0" smtClean="0">
                          <a:solidFill>
                            <a:schemeClr val="dk1"/>
                          </a:solidFill>
                          <a:latin typeface="Calibri" pitchFamily="34" charset="0"/>
                          <a:ea typeface="+mn-ea"/>
                          <a:cs typeface="+mn-cs"/>
                        </a:rPr>
                        <a:t>SME</a:t>
                      </a:r>
                      <a:r>
                        <a:rPr lang="en-US" sz="900" kern="1200" baseline="0" dirty="0" smtClean="0">
                          <a:solidFill>
                            <a:schemeClr val="dk1"/>
                          </a:solidFill>
                          <a:latin typeface="Calibri" pitchFamily="34" charset="0"/>
                          <a:ea typeface="+mn-ea"/>
                          <a:cs typeface="+mn-cs"/>
                        </a:rPr>
                        <a:t> </a:t>
                      </a:r>
                      <a:r>
                        <a:rPr lang="en-US" sz="900" kern="1200" dirty="0" smtClean="0">
                          <a:solidFill>
                            <a:schemeClr val="dk1"/>
                          </a:solidFill>
                          <a:latin typeface="Calibri" pitchFamily="34" charset="0"/>
                          <a:ea typeface="+mn-ea"/>
                          <a:cs typeface="+mn-cs"/>
                        </a:rPr>
                        <a:t>Dev Eng</a:t>
                      </a:r>
                      <a:endParaRPr lang="en-US" sz="900" kern="1200" dirty="0">
                        <a:solidFill>
                          <a:schemeClr val="dk1"/>
                        </a:solidFill>
                        <a:latin typeface="Calibri" pitchFamily="34" charset="0"/>
                        <a:ea typeface="+mn-ea"/>
                        <a:cs typeface="+mn-cs"/>
                      </a:endParaRPr>
                    </a:p>
                  </a:txBody>
                  <a:tcPr>
                    <a:solidFill>
                      <a:srgbClr val="618DC3">
                        <a:alpha val="25000"/>
                      </a:srgbClr>
                    </a:solidFill>
                  </a:tcPr>
                </a:tc>
                <a:tc>
                  <a:txBody>
                    <a:bodyPr/>
                    <a:lstStyle/>
                    <a:p>
                      <a:r>
                        <a:rPr lang="en-US" sz="900" dirty="0" smtClean="0">
                          <a:latin typeface="Calibri" pitchFamily="34" charset="0"/>
                        </a:rPr>
                        <a:t>Please route through</a:t>
                      </a:r>
                      <a:r>
                        <a:rPr lang="en-US" sz="900" baseline="0" dirty="0" smtClean="0">
                          <a:latin typeface="Calibri" pitchFamily="34" charset="0"/>
                        </a:rPr>
                        <a:t> Laura Leslie</a:t>
                      </a:r>
                      <a:endParaRPr lang="en-US" sz="900" dirty="0">
                        <a:latin typeface="Calibri" pitchFamily="34" charset="0"/>
                      </a:endParaRPr>
                    </a:p>
                  </a:txBody>
                  <a:tcPr>
                    <a:solidFill>
                      <a:srgbClr val="618DC3">
                        <a:alpha val="25000"/>
                      </a:srgbClr>
                    </a:solidFill>
                  </a:tcPr>
                </a:tc>
                <a:tc>
                  <a:txBody>
                    <a:bodyPr/>
                    <a:lstStyle/>
                    <a:p>
                      <a:r>
                        <a:rPr lang="en-US" sz="900" dirty="0" smtClean="0">
                          <a:latin typeface="Calibri" pitchFamily="34" charset="0"/>
                        </a:rPr>
                        <a:t>Route requests to ELC admin for</a:t>
                      </a:r>
                      <a:r>
                        <a:rPr lang="en-US" sz="900" baseline="0" dirty="0" smtClean="0">
                          <a:latin typeface="Calibri" pitchFamily="34" charset="0"/>
                        </a:rPr>
                        <a:t> these servers: </a:t>
                      </a:r>
                    </a:p>
                    <a:p>
                      <a:r>
                        <a:rPr lang="en-US" sz="900" dirty="0" smtClean="0">
                          <a:latin typeface="Calibri" pitchFamily="34" charset="0"/>
                        </a:rPr>
                        <a:t>njleng01 </a:t>
                      </a:r>
                    </a:p>
                    <a:p>
                      <a:r>
                        <a:rPr lang="en-US" sz="900" dirty="0" smtClean="0">
                          <a:latin typeface="Calibri" pitchFamily="34" charset="0"/>
                        </a:rPr>
                        <a:t>njdevdrp01</a:t>
                      </a:r>
                      <a:endParaRPr lang="en-US" sz="900" dirty="0">
                        <a:latin typeface="Calibri" pitchFamily="34" charset="0"/>
                      </a:endParaRPr>
                    </a:p>
                  </a:txBody>
                  <a:tcPr>
                    <a:solidFill>
                      <a:srgbClr val="618DC3">
                        <a:alpha val="25000"/>
                      </a:srgbClr>
                    </a:solidFill>
                  </a:tcPr>
                </a:tc>
                <a:tc>
                  <a:txBody>
                    <a:bodyPr/>
                    <a:lstStyle/>
                    <a:p>
                      <a:r>
                        <a:rPr lang="en-US" sz="900" dirty="0" smtClean="0">
                          <a:latin typeface="Calibri" pitchFamily="34" charset="0"/>
                        </a:rPr>
                        <a:t>All users</a:t>
                      </a:r>
                      <a:endParaRPr lang="en-US" sz="900" dirty="0">
                        <a:latin typeface="Calibri" pitchFamily="34" charset="0"/>
                      </a:endParaRPr>
                    </a:p>
                  </a:txBody>
                  <a:tcPr>
                    <a:solidFill>
                      <a:srgbClr val="618DC3">
                        <a:alpha val="25000"/>
                      </a:srgbClr>
                    </a:solidFill>
                  </a:tcPr>
                </a:tc>
              </a:tr>
            </a:tbl>
          </a:graphicData>
        </a:graphic>
      </p:graphicFrame>
      <p:sp>
        <p:nvSpPr>
          <p:cNvPr id="5" name="TextBox 4"/>
          <p:cNvSpPr txBox="1"/>
          <p:nvPr/>
        </p:nvSpPr>
        <p:spPr>
          <a:xfrm>
            <a:off x="457200" y="5842147"/>
            <a:ext cx="9144000" cy="307777"/>
          </a:xfrm>
          <a:prstGeom prst="rect">
            <a:avLst/>
          </a:prstGeom>
          <a:noFill/>
        </p:spPr>
        <p:txBody>
          <a:bodyPr wrap="square" rtlCol="0">
            <a:spAutoFit/>
          </a:bodyPr>
          <a:lstStyle/>
          <a:p>
            <a:r>
              <a:rPr lang="en-US" sz="1400" dirty="0" smtClean="0">
                <a:solidFill>
                  <a:srgbClr val="FF0000"/>
                </a:solidFill>
                <a:latin typeface="Calibri" pitchFamily="34" charset="0"/>
                <a:cs typeface="Arial" pitchFamily="34" charset="0"/>
              </a:rPr>
              <a:t>* Publishing permissions should only be granted to users with the capability to update the LIVE site.</a:t>
            </a:r>
            <a:endParaRPr lang="en-US" sz="1400" dirty="0">
              <a:solidFill>
                <a:srgbClr val="FF0000"/>
              </a:solidFill>
              <a:latin typeface="Calibri" pitchFamily="34" charset="0"/>
              <a:cs typeface="Arial" pitchFamily="34" charset="0"/>
            </a:endParaRPr>
          </a:p>
        </p:txBody>
      </p:sp>
      <p:pic>
        <p:nvPicPr>
          <p:cNvPr id="7" name="Picture 6" descr="RSA_SecurID_700_160.png"/>
          <p:cNvPicPr>
            <a:picLocks noChangeAspect="1"/>
          </p:cNvPicPr>
          <p:nvPr/>
        </p:nvPicPr>
        <p:blipFill>
          <a:blip r:embed="rId3" cstate="print"/>
          <a:srcRect t="25000" b="25000"/>
          <a:stretch>
            <a:fillRect/>
          </a:stretch>
        </p:blipFill>
        <p:spPr>
          <a:xfrm>
            <a:off x="6477000" y="457200"/>
            <a:ext cx="2286000" cy="1143000"/>
          </a:xfrm>
          <a:prstGeom prst="rect">
            <a:avLst/>
          </a:prstGeom>
        </p:spPr>
      </p:pic>
      <p:sp>
        <p:nvSpPr>
          <p:cNvPr id="8" name="Content Placeholder 2"/>
          <p:cNvSpPr>
            <a:spLocks noGrp="1"/>
          </p:cNvSpPr>
          <p:nvPr>
            <p:ph idx="1"/>
          </p:nvPr>
        </p:nvSpPr>
        <p:spPr>
          <a:xfrm>
            <a:off x="513472" y="1192521"/>
            <a:ext cx="8229600" cy="731520"/>
          </a:xfrm>
        </p:spPr>
        <p:txBody>
          <a:bodyPr>
            <a:noAutofit/>
          </a:bodyPr>
          <a:lstStyle/>
          <a:p>
            <a:pPr marL="0" indent="0">
              <a:buNone/>
            </a:pPr>
            <a:r>
              <a:rPr lang="en-US" sz="2000" i="1" dirty="0" smtClean="0"/>
              <a:t>All </a:t>
            </a:r>
            <a:r>
              <a:rPr lang="en-US" sz="2000" b="1" i="1" dirty="0" smtClean="0"/>
              <a:t>new</a:t>
            </a:r>
            <a:r>
              <a:rPr lang="en-US" sz="2000" i="1" dirty="0" smtClean="0"/>
              <a:t> tools require an RSA token to login</a:t>
            </a:r>
          </a:p>
          <a:p>
            <a:pPr marL="0" indent="0">
              <a:buNone/>
            </a:pPr>
            <a:r>
              <a:rPr lang="en-US" sz="2000" i="1" dirty="0" smtClean="0"/>
              <a:t>EXCEPT Alfresco which has a different username and password.</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686800" cy="838200"/>
          </a:xfrm>
        </p:spPr>
        <p:txBody>
          <a:bodyPr>
            <a:noAutofit/>
          </a:bodyPr>
          <a:lstStyle/>
          <a:p>
            <a:r>
              <a:rPr lang="en-US" dirty="0">
                <a:solidFill>
                  <a:schemeClr val="tx2">
                    <a:lumMod val="60000"/>
                    <a:lumOff val="40000"/>
                  </a:schemeClr>
                </a:solidFill>
              </a:rPr>
              <a:t>I see a blank page in the Drupal CMS</a:t>
            </a: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5" name="Content Placeholder 4"/>
          <p:cNvSpPr>
            <a:spLocks noGrp="1"/>
          </p:cNvSpPr>
          <p:nvPr>
            <p:ph idx="1"/>
          </p:nvPr>
        </p:nvSpPr>
        <p:spPr/>
        <p:txBody>
          <a:bodyPr/>
          <a:lstStyle/>
          <a:p>
            <a:pPr marL="0" indent="0">
              <a:buNone/>
            </a:pPr>
            <a:r>
              <a:rPr lang="en-US" dirty="0" smtClean="0"/>
              <a:t>If you see a blank page in the CMS, scroll down the page and see if there’s any content</a:t>
            </a:r>
          </a:p>
          <a:p>
            <a:pPr marL="0" indent="0">
              <a:buNone/>
            </a:pPr>
            <a:endParaRPr lang="en-US" dirty="0"/>
          </a:p>
          <a:p>
            <a:pPr marL="0" indent="0">
              <a:buNone/>
            </a:pPr>
            <a:r>
              <a:rPr lang="en-US" dirty="0" smtClean="0"/>
              <a:t>This sometimes happen on slower connections and the way to resolve is to refresh the page in your browser</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dirty="0" smtClean="0">
                <a:solidFill>
                  <a:schemeClr val="tx2">
                    <a:lumMod val="60000"/>
                    <a:lumOff val="40000"/>
                  </a:schemeClr>
                </a:solidFill>
              </a:rPr>
              <a:t>Error when trying to link to image/video</a:t>
            </a: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5" name="Content Placeholder 4"/>
          <p:cNvSpPr>
            <a:spLocks noGrp="1"/>
          </p:cNvSpPr>
          <p:nvPr>
            <p:ph idx="1"/>
          </p:nvPr>
        </p:nvSpPr>
        <p:spPr>
          <a:xfrm>
            <a:off x="457200" y="1341437"/>
            <a:ext cx="8229600" cy="4525963"/>
          </a:xfrm>
        </p:spPr>
        <p:txBody>
          <a:bodyPr>
            <a:normAutofit/>
          </a:bodyPr>
          <a:lstStyle/>
          <a:p>
            <a:pPr marL="0" indent="0">
              <a:buNone/>
            </a:pPr>
            <a:r>
              <a:rPr lang="en-US" sz="2400" dirty="0" smtClean="0"/>
              <a:t>I get this error when trying to link an image or video asset through the Drupal CMS.</a:t>
            </a:r>
            <a:endParaRPr lang="en-US" sz="2400" dirty="0"/>
          </a:p>
        </p:txBody>
      </p:sp>
      <p:pic>
        <p:nvPicPr>
          <p:cNvPr id="3" name="Picture 2" descr="Screen Shot 2013-11-21 at 10.34.25 P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3400" y="2209800"/>
            <a:ext cx="7798818" cy="2209800"/>
          </a:xfrm>
          <a:prstGeom prst="rect">
            <a:avLst/>
          </a:prstGeom>
        </p:spPr>
      </p:pic>
      <p:sp>
        <p:nvSpPr>
          <p:cNvPr id="6" name="Rectangle 5"/>
          <p:cNvSpPr/>
          <p:nvPr/>
        </p:nvSpPr>
        <p:spPr>
          <a:xfrm>
            <a:off x="533400" y="4572000"/>
            <a:ext cx="8001000" cy="1477328"/>
          </a:xfrm>
          <a:prstGeom prst="rect">
            <a:avLst/>
          </a:prstGeom>
        </p:spPr>
        <p:txBody>
          <a:bodyPr wrap="square">
            <a:spAutoFit/>
          </a:bodyPr>
          <a:lstStyle/>
          <a:p>
            <a:r>
              <a:rPr lang="en-US" dirty="0" smtClean="0"/>
              <a:t>To resolve this issue, you will need to login to Alfresco through the CMS.</a:t>
            </a:r>
            <a:endParaRPr lang="en-US" dirty="0"/>
          </a:p>
          <a:p>
            <a:pPr marL="228600" indent="-228600">
              <a:buFont typeface="+mj-lt"/>
              <a:buAutoNum type="arabicPeriod"/>
            </a:pPr>
            <a:r>
              <a:rPr lang="en-US" dirty="0" smtClean="0"/>
              <a:t>In the Drupal CMS, </a:t>
            </a:r>
            <a:r>
              <a:rPr lang="en-US" dirty="0"/>
              <a:t>c</a:t>
            </a:r>
            <a:r>
              <a:rPr lang="en-US" dirty="0" smtClean="0"/>
              <a:t>lick </a:t>
            </a:r>
            <a:r>
              <a:rPr lang="en-US" dirty="0"/>
              <a:t>the hello {user login} in CMS admin navigation </a:t>
            </a:r>
          </a:p>
          <a:p>
            <a:pPr marL="228600" indent="-228600">
              <a:buFont typeface="+mj-lt"/>
              <a:buAutoNum type="arabicPeriod"/>
            </a:pPr>
            <a:r>
              <a:rPr lang="en-US" dirty="0"/>
              <a:t>Click the Alfresco tab</a:t>
            </a:r>
          </a:p>
          <a:p>
            <a:pPr marL="228600" indent="-228600">
              <a:buFont typeface="+mj-lt"/>
              <a:buAutoNum type="arabicPeriod"/>
            </a:pPr>
            <a:r>
              <a:rPr lang="en-US" dirty="0"/>
              <a:t>Click the Reset button</a:t>
            </a:r>
          </a:p>
          <a:p>
            <a:pPr marL="228600" indent="-228600">
              <a:buFont typeface="+mj-lt"/>
              <a:buAutoNum type="arabicPeriod"/>
            </a:pPr>
            <a:r>
              <a:rPr lang="en-US" dirty="0"/>
              <a:t>Enter your Alfresco username + password and click the Reset button </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838200"/>
          </a:xfrm>
        </p:spPr>
        <p:txBody>
          <a:bodyPr>
            <a:normAutofit/>
          </a:bodyPr>
          <a:lstStyle/>
          <a:p>
            <a:r>
              <a:rPr lang="en-US" dirty="0" smtClean="0">
                <a:solidFill>
                  <a:schemeClr val="tx2">
                    <a:lumMod val="60000"/>
                    <a:lumOff val="40000"/>
                  </a:schemeClr>
                </a:solidFill>
              </a:rPr>
              <a:t>Accidentally deleted a piece of content</a:t>
            </a: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If you accidentally delete a piece of content from the site by </a:t>
            </a:r>
            <a:r>
              <a:rPr lang="en-US" dirty="0" err="1" smtClean="0"/>
              <a:t>unpublishing</a:t>
            </a:r>
            <a:r>
              <a:rPr lang="en-US" dirty="0" smtClean="0"/>
              <a:t> it, go to the workflow tab and republish the revision</a:t>
            </a:r>
          </a:p>
          <a:p>
            <a:endParaRPr lang="en-US" dirty="0" smtClean="0"/>
          </a:p>
          <a:p>
            <a:r>
              <a:rPr lang="en-US" dirty="0" smtClean="0"/>
              <a:t>If you delete the whole content node, try to find content in another locale for the brand and localize it from the other locale</a:t>
            </a:r>
          </a:p>
          <a:p>
            <a:endParaRPr lang="en-US" dirty="0" smtClean="0"/>
          </a:p>
          <a:p>
            <a:r>
              <a:rPr lang="en-US" dirty="0" smtClean="0"/>
              <a:t>If the content node doesn’t exist in another brand locale, you will need to recreate the piece of content from scratch</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971800"/>
            <a:ext cx="8686800" cy="1470025"/>
          </a:xfrm>
        </p:spPr>
        <p:txBody>
          <a:bodyPr/>
          <a:lstStyle/>
          <a:p>
            <a:pPr algn="ctr"/>
            <a:r>
              <a:rPr lang="en-US" dirty="0" smtClean="0">
                <a:solidFill>
                  <a:srgbClr val="002F65"/>
                </a:solidFill>
              </a:rPr>
              <a:t>How to get help</a:t>
            </a:r>
            <a:endParaRPr lang="en-US" dirty="0">
              <a:solidFill>
                <a:srgbClr val="002F65"/>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686800" cy="838200"/>
          </a:xfrm>
        </p:spPr>
        <p:txBody>
          <a:bodyPr>
            <a:normAutofit/>
          </a:bodyPr>
          <a:lstStyle/>
          <a:p>
            <a:r>
              <a:rPr lang="en-US" dirty="0" smtClean="0"/>
              <a:t>Subject Matter Experts (SMEs)</a:t>
            </a:r>
            <a:endParaRPr lang="en-US" dirty="0"/>
          </a:p>
        </p:txBody>
      </p:sp>
      <p:sp>
        <p:nvSpPr>
          <p:cNvPr id="3" name="Content Placeholder 2"/>
          <p:cNvSpPr>
            <a:spLocks noGrp="1"/>
          </p:cNvSpPr>
          <p:nvPr>
            <p:ph idx="1"/>
          </p:nvPr>
        </p:nvSpPr>
        <p:spPr>
          <a:xfrm>
            <a:off x="457200" y="1341437"/>
            <a:ext cx="8458200" cy="4525963"/>
          </a:xfrm>
        </p:spPr>
        <p:txBody>
          <a:bodyPr>
            <a:normAutofit fontScale="92500"/>
          </a:bodyPr>
          <a:lstStyle/>
          <a:p>
            <a:r>
              <a:rPr lang="en-US" sz="2600" dirty="0" smtClean="0"/>
              <a:t>Every team will have a set of </a:t>
            </a:r>
            <a:r>
              <a:rPr lang="en-US" sz="2600" dirty="0" err="1" smtClean="0"/>
              <a:t>DrupalGem</a:t>
            </a:r>
            <a:r>
              <a:rPr lang="en-US" sz="2600" dirty="0" smtClean="0"/>
              <a:t> subject matter experts </a:t>
            </a:r>
          </a:p>
          <a:p>
            <a:pPr>
              <a:buNone/>
            </a:pPr>
            <a:endParaRPr lang="en-US" sz="2600" dirty="0" smtClean="0"/>
          </a:p>
          <a:p>
            <a:r>
              <a:rPr lang="en-US" sz="2600" dirty="0" smtClean="0"/>
              <a:t>These </a:t>
            </a:r>
            <a:r>
              <a:rPr lang="en-US" sz="2600" dirty="0" err="1" smtClean="0"/>
              <a:t>DrupalGem</a:t>
            </a:r>
            <a:r>
              <a:rPr lang="en-US" sz="2600" dirty="0" smtClean="0"/>
              <a:t> SMEs will be the team members’ first point of contact for support and issues.</a:t>
            </a:r>
            <a:br>
              <a:rPr lang="en-US" sz="2600" dirty="0" smtClean="0"/>
            </a:br>
            <a:endParaRPr lang="en-US" sz="2600" dirty="0" smtClean="0"/>
          </a:p>
          <a:p>
            <a:r>
              <a:rPr lang="en-US" sz="2600" dirty="0" smtClean="0"/>
              <a:t>As an SME, you need to act as a </a:t>
            </a:r>
            <a:r>
              <a:rPr lang="en-US" sz="2600" dirty="0" err="1" smtClean="0"/>
              <a:t>DrupalGem</a:t>
            </a:r>
            <a:r>
              <a:rPr lang="en-US" sz="2600" dirty="0" smtClean="0"/>
              <a:t> expert to your team, prioritize and communicate issues your team finds up to the </a:t>
            </a:r>
            <a:r>
              <a:rPr lang="en-US" sz="2600" dirty="0" err="1" smtClean="0"/>
              <a:t>DrupalGem</a:t>
            </a:r>
            <a:r>
              <a:rPr lang="en-US" sz="2600" dirty="0" smtClean="0"/>
              <a:t> Platform team.</a:t>
            </a:r>
            <a:br>
              <a:rPr lang="en-US" sz="2600" dirty="0" smtClean="0"/>
            </a:br>
            <a:endParaRPr lang="en-US" sz="2600" dirty="0" smtClean="0"/>
          </a:p>
          <a:p>
            <a:r>
              <a:rPr lang="en-US" sz="2600" dirty="0" smtClean="0"/>
              <a:t>Share important news and updates from the </a:t>
            </a:r>
            <a:r>
              <a:rPr lang="en-US" sz="2600" dirty="0" err="1" smtClean="0"/>
              <a:t>DrupalGem</a:t>
            </a:r>
            <a:r>
              <a:rPr lang="en-US" sz="2600" dirty="0" smtClean="0"/>
              <a:t> Platform team with the rest of your team.</a:t>
            </a:r>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APAC SME Contacts</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graphicFrame>
        <p:nvGraphicFramePr>
          <p:cNvPr id="7" name="Table 6"/>
          <p:cNvGraphicFramePr>
            <a:graphicFrameLocks noGrp="1"/>
          </p:cNvGraphicFramePr>
          <p:nvPr/>
        </p:nvGraphicFramePr>
        <p:xfrm>
          <a:off x="457200" y="1219200"/>
          <a:ext cx="8305800" cy="4831079"/>
        </p:xfrm>
        <a:graphic>
          <a:graphicData uri="http://schemas.openxmlformats.org/drawingml/2006/table">
            <a:tbl>
              <a:tblPr>
                <a:tableStyleId>{073A0DAA-6AF3-43AB-8588-CEC1D06C72B9}</a:tableStyleId>
              </a:tblPr>
              <a:tblGrid>
                <a:gridCol w="1168460"/>
                <a:gridCol w="1454082"/>
                <a:gridCol w="1236620"/>
                <a:gridCol w="2084439"/>
                <a:gridCol w="1125579"/>
                <a:gridCol w="1236620"/>
              </a:tblGrid>
              <a:tr h="380999">
                <a:tc>
                  <a:txBody>
                    <a:bodyPr/>
                    <a:lstStyle/>
                    <a:p>
                      <a:pPr algn="ctr" fontAlgn="ctr"/>
                      <a:r>
                        <a:rPr lang="en-US" sz="1200" b="1" u="none" strike="noStrike" dirty="0" smtClean="0"/>
                        <a:t>Team</a:t>
                      </a:r>
                      <a:endParaRPr lang="en-US" sz="1200" b="1" i="0" u="none" strike="noStrike" dirty="0">
                        <a:latin typeface="Arial"/>
                      </a:endParaRPr>
                    </a:p>
                  </a:txBody>
                  <a:tcPr marL="45720" marR="45720" anchor="b"/>
                </a:tc>
                <a:tc>
                  <a:txBody>
                    <a:bodyPr/>
                    <a:lstStyle/>
                    <a:p>
                      <a:pPr algn="l" fontAlgn="ctr"/>
                      <a:r>
                        <a:rPr lang="en-US" sz="1200" b="1" u="none" strike="noStrike" dirty="0"/>
                        <a:t>Role</a:t>
                      </a:r>
                      <a:endParaRPr lang="en-US" sz="1200" b="1" i="0" u="none" strike="noStrike" dirty="0">
                        <a:latin typeface="Arial"/>
                      </a:endParaRPr>
                    </a:p>
                  </a:txBody>
                  <a:tcPr marL="45720" marR="45720" anchor="b"/>
                </a:tc>
                <a:tc>
                  <a:txBody>
                    <a:bodyPr/>
                    <a:lstStyle/>
                    <a:p>
                      <a:pPr algn="l" fontAlgn="ctr"/>
                      <a:r>
                        <a:rPr lang="en-US" sz="1200" b="1" u="none" strike="noStrike" dirty="0"/>
                        <a:t>Name</a:t>
                      </a:r>
                      <a:endParaRPr lang="en-US" sz="1200" b="1" i="0" u="none" strike="noStrike" dirty="0">
                        <a:latin typeface="Arial"/>
                      </a:endParaRPr>
                    </a:p>
                  </a:txBody>
                  <a:tcPr marL="45720" marR="45720" anchor="b"/>
                </a:tc>
                <a:tc>
                  <a:txBody>
                    <a:bodyPr/>
                    <a:lstStyle/>
                    <a:p>
                      <a:pPr algn="l" fontAlgn="ctr"/>
                      <a:r>
                        <a:rPr lang="en-US" sz="1200" b="1" u="none" strike="noStrike" dirty="0"/>
                        <a:t>Email</a:t>
                      </a:r>
                      <a:endParaRPr lang="en-US" sz="1200" b="1" i="0" u="none" strike="noStrike" dirty="0">
                        <a:latin typeface="Arial"/>
                      </a:endParaRPr>
                    </a:p>
                  </a:txBody>
                  <a:tcPr marL="45720" marR="45720" anchor="b"/>
                </a:tc>
                <a:tc>
                  <a:txBody>
                    <a:bodyPr/>
                    <a:lstStyle/>
                    <a:p>
                      <a:pPr algn="l" fontAlgn="ctr"/>
                      <a:r>
                        <a:rPr lang="en-US" sz="1200" b="1" u="none" strike="noStrike" dirty="0"/>
                        <a:t>Phone</a:t>
                      </a:r>
                      <a:endParaRPr lang="en-US" sz="1200" b="1" i="0" u="none" strike="noStrike" dirty="0">
                        <a:latin typeface="Arial"/>
                      </a:endParaRPr>
                    </a:p>
                  </a:txBody>
                  <a:tcPr marL="45720" marR="45720" anchor="b"/>
                </a:tc>
                <a:tc>
                  <a:txBody>
                    <a:bodyPr/>
                    <a:lstStyle/>
                    <a:p>
                      <a:pPr algn="l" fontAlgn="ctr"/>
                      <a:r>
                        <a:rPr lang="en-US" sz="1200" b="1" u="none" strike="noStrike" dirty="0"/>
                        <a:t>Location</a:t>
                      </a:r>
                      <a:endParaRPr lang="en-US" sz="1200" b="1" i="0" u="none" strike="noStrike" dirty="0">
                        <a:latin typeface="Arial"/>
                      </a:endParaRPr>
                    </a:p>
                  </a:txBody>
                  <a:tcPr marL="45720" marR="45720" anchor="b"/>
                </a:tc>
              </a:tr>
              <a:tr h="289559">
                <a:tc rowSpan="2">
                  <a:txBody>
                    <a:bodyPr/>
                    <a:lstStyle/>
                    <a:p>
                      <a:pPr algn="ctr" fontAlgn="ctr"/>
                      <a:r>
                        <a:rPr lang="en-US" sz="1000" b="1" u="none" strike="noStrike" dirty="0"/>
                        <a:t>Regional</a:t>
                      </a:r>
                      <a:br>
                        <a:rPr lang="en-US" sz="1000" b="1" u="none" strike="noStrike" dirty="0"/>
                      </a:br>
                      <a:r>
                        <a:rPr lang="en-US" sz="1000" b="1" u="none" strike="noStrike" dirty="0"/>
                        <a:t>Maintenance</a:t>
                      </a:r>
                      <a:endParaRPr lang="en-US" sz="1000" b="1" i="0" u="none" strike="noStrike" dirty="0">
                        <a:latin typeface="Arial"/>
                      </a:endParaRPr>
                    </a:p>
                  </a:txBody>
                  <a:tcPr marL="45720" marR="45720" anchor="ctr"/>
                </a:tc>
                <a:tc>
                  <a:txBody>
                    <a:bodyPr/>
                    <a:lstStyle/>
                    <a:p>
                      <a:pPr algn="l" fontAlgn="ctr"/>
                      <a:r>
                        <a:rPr lang="en-US" sz="1000" u="none" strike="noStrike" dirty="0"/>
                        <a:t>Producer</a:t>
                      </a:r>
                      <a:endParaRPr lang="en-US" sz="1000" b="0" i="0" u="none" strike="noStrike" dirty="0">
                        <a:latin typeface="Arial"/>
                      </a:endParaRPr>
                    </a:p>
                  </a:txBody>
                  <a:tcPr marL="45720" marR="45720" anchor="ctr"/>
                </a:tc>
                <a:tc>
                  <a:txBody>
                    <a:bodyPr/>
                    <a:lstStyle/>
                    <a:p>
                      <a:pPr algn="l" fontAlgn="ctr"/>
                      <a:r>
                        <a:rPr lang="en-US" sz="1000" u="none" strike="noStrike"/>
                        <a:t>Quin Shing</a:t>
                      </a:r>
                      <a:endParaRPr lang="en-US" sz="1000" b="0" i="0" u="none" strike="noStrike">
                        <a:latin typeface="Arial"/>
                      </a:endParaRPr>
                    </a:p>
                  </a:txBody>
                  <a:tcPr marL="45720" marR="45720" anchor="ctr"/>
                </a:tc>
                <a:tc>
                  <a:txBody>
                    <a:bodyPr/>
                    <a:lstStyle/>
                    <a:p>
                      <a:pPr algn="l" fontAlgn="ctr"/>
                      <a:r>
                        <a:rPr lang="en-US" sz="1000" u="none" strike="noStrike"/>
                        <a:t>qshing@hk.estee.com</a:t>
                      </a:r>
                      <a:endParaRPr lang="en-US" sz="1000" b="0" i="0" u="none" strike="noStrike">
                        <a:latin typeface="Arial"/>
                      </a:endParaRPr>
                    </a:p>
                  </a:txBody>
                  <a:tcPr marL="45720" marR="45720" anchor="ctr"/>
                </a:tc>
                <a:tc>
                  <a:txBody>
                    <a:bodyPr/>
                    <a:lstStyle/>
                    <a:p>
                      <a:pPr algn="l" fontAlgn="ctr"/>
                      <a:r>
                        <a:rPr lang="en-US" sz="1000" u="none" strike="noStrike"/>
                        <a:t>852 3756 4216</a:t>
                      </a:r>
                      <a:endParaRPr lang="en-US" sz="1000" b="0" i="0" u="none" strike="noStrike">
                        <a:latin typeface="Arial"/>
                      </a:endParaRPr>
                    </a:p>
                  </a:txBody>
                  <a:tcPr marL="45720" marR="45720" anchor="ctr"/>
                </a:tc>
                <a:tc>
                  <a:txBody>
                    <a:bodyPr/>
                    <a:lstStyle/>
                    <a:p>
                      <a:pPr algn="l" fontAlgn="ctr"/>
                      <a:r>
                        <a:rPr lang="en-US" sz="1000" u="none" strike="noStrike"/>
                        <a:t>Hong Kong</a:t>
                      </a:r>
                      <a:endParaRPr lang="en-US" sz="1000" b="0" i="0" u="none" strike="noStrike">
                        <a:latin typeface="Arial"/>
                      </a:endParaRPr>
                    </a:p>
                  </a:txBody>
                  <a:tcPr marL="45720" marR="45720" anchor="ctr"/>
                </a:tc>
              </a:tr>
              <a:tr h="320041">
                <a:tc vMerge="1">
                  <a:txBody>
                    <a:bodyPr/>
                    <a:lstStyle/>
                    <a:p>
                      <a:endParaRPr lang="en-US"/>
                    </a:p>
                  </a:txBody>
                  <a:tcPr/>
                </a:tc>
                <a:tc>
                  <a:txBody>
                    <a:bodyPr/>
                    <a:lstStyle/>
                    <a:p>
                      <a:pPr algn="l" fontAlgn="ctr"/>
                      <a:r>
                        <a:rPr lang="en-US" sz="1000" u="none" strike="noStrike" dirty="0"/>
                        <a:t>Engineer</a:t>
                      </a:r>
                      <a:endParaRPr lang="en-US" sz="1000" b="0" i="0" u="none" strike="noStrike" dirty="0">
                        <a:latin typeface="Arial"/>
                      </a:endParaRPr>
                    </a:p>
                  </a:txBody>
                  <a:tcPr marL="45720" marR="45720" anchor="ctr"/>
                </a:tc>
                <a:tc>
                  <a:txBody>
                    <a:bodyPr/>
                    <a:lstStyle/>
                    <a:p>
                      <a:pPr algn="l" fontAlgn="ctr"/>
                      <a:r>
                        <a:rPr lang="en-US" sz="1000" u="none" strike="noStrike"/>
                        <a:t>Prakash Kumar</a:t>
                      </a:r>
                      <a:endParaRPr lang="en-US" sz="1000" b="0" i="0" u="none" strike="noStrike">
                        <a:latin typeface="Arial"/>
                      </a:endParaRPr>
                    </a:p>
                  </a:txBody>
                  <a:tcPr marL="45720" marR="45720" anchor="ctr"/>
                </a:tc>
                <a:tc>
                  <a:txBody>
                    <a:bodyPr/>
                    <a:lstStyle/>
                    <a:p>
                      <a:pPr algn="l" fontAlgn="ctr"/>
                      <a:r>
                        <a:rPr lang="en-US" sz="1000" u="none" strike="noStrike" dirty="0"/>
                        <a:t>Prakash.Kumar2@cognizant.com</a:t>
                      </a:r>
                      <a:endParaRPr lang="en-US" sz="1000" b="0" i="0" u="none" strike="noStrike" dirty="0">
                        <a:latin typeface="Arial"/>
                      </a:endParaRPr>
                    </a:p>
                  </a:txBody>
                  <a:tcPr marL="45720" marR="45720" anchor="ctr"/>
                </a:tc>
                <a:tc>
                  <a:txBody>
                    <a:bodyPr/>
                    <a:lstStyle/>
                    <a:p>
                      <a:pPr algn="l" fontAlgn="ctr"/>
                      <a:r>
                        <a:rPr lang="en-US" sz="1000" u="none" strike="noStrike"/>
                        <a:t>852 3756 4274</a:t>
                      </a:r>
                      <a:endParaRPr lang="en-US" sz="1000" b="0" i="0" u="none" strike="noStrike">
                        <a:latin typeface="Arial"/>
                      </a:endParaRPr>
                    </a:p>
                  </a:txBody>
                  <a:tcPr marL="45720" marR="45720" anchor="ctr"/>
                </a:tc>
                <a:tc>
                  <a:txBody>
                    <a:bodyPr/>
                    <a:lstStyle/>
                    <a:p>
                      <a:pPr algn="l" fontAlgn="ctr"/>
                      <a:r>
                        <a:rPr lang="en-US" sz="1000" u="none" strike="noStrike"/>
                        <a:t>Hong Kong</a:t>
                      </a:r>
                      <a:endParaRPr lang="en-US" sz="1000" b="0" i="0" u="none" strike="noStrike">
                        <a:latin typeface="Arial"/>
                      </a:endParaRPr>
                    </a:p>
                  </a:txBody>
                  <a:tcPr marL="45720" marR="45720" anchor="ctr"/>
                </a:tc>
              </a:tr>
              <a:tr h="304800">
                <a:tc rowSpan="2">
                  <a:txBody>
                    <a:bodyPr/>
                    <a:lstStyle/>
                    <a:p>
                      <a:pPr algn="ctr" fontAlgn="ctr"/>
                      <a:r>
                        <a:rPr lang="en-US" sz="1000" b="1" u="none" strike="noStrike" dirty="0"/>
                        <a:t>Regional </a:t>
                      </a:r>
                      <a:br>
                        <a:rPr lang="en-US" sz="1000" b="1" u="none" strike="noStrike" dirty="0"/>
                      </a:br>
                      <a:r>
                        <a:rPr lang="en-US" sz="1000" b="1" u="none" strike="noStrike" dirty="0"/>
                        <a:t>Development</a:t>
                      </a:r>
                      <a:endParaRPr lang="en-US" sz="1000" b="1" i="0" u="none" strike="noStrike" dirty="0">
                        <a:latin typeface="Arial"/>
                      </a:endParaRPr>
                    </a:p>
                  </a:txBody>
                  <a:tcPr marL="45720" marR="45720" anchor="ctr"/>
                </a:tc>
                <a:tc>
                  <a:txBody>
                    <a:bodyPr/>
                    <a:lstStyle/>
                    <a:p>
                      <a:pPr algn="l" fontAlgn="ctr"/>
                      <a:r>
                        <a:rPr lang="en-US" sz="1000" u="none" strike="noStrike" dirty="0"/>
                        <a:t>Producer</a:t>
                      </a:r>
                      <a:endParaRPr lang="en-US" sz="1000" b="0" i="0" u="none" strike="noStrike" dirty="0">
                        <a:latin typeface="Arial"/>
                      </a:endParaRPr>
                    </a:p>
                  </a:txBody>
                  <a:tcPr marL="45720" marR="45720" anchor="ctr"/>
                </a:tc>
                <a:tc>
                  <a:txBody>
                    <a:bodyPr/>
                    <a:lstStyle/>
                    <a:p>
                      <a:pPr algn="l" fontAlgn="ctr"/>
                      <a:r>
                        <a:rPr lang="en-US" sz="1000" u="none" strike="noStrike" dirty="0"/>
                        <a:t>Joanne Chan</a:t>
                      </a:r>
                      <a:endParaRPr lang="en-US" sz="1000" b="0" i="0" u="none" strike="noStrike" dirty="0">
                        <a:latin typeface="Arial"/>
                      </a:endParaRPr>
                    </a:p>
                  </a:txBody>
                  <a:tcPr marL="45720" marR="45720" anchor="ctr"/>
                </a:tc>
                <a:tc>
                  <a:txBody>
                    <a:bodyPr/>
                    <a:lstStyle/>
                    <a:p>
                      <a:pPr algn="l" fontAlgn="ctr"/>
                      <a:r>
                        <a:rPr lang="en-US" sz="1000" u="sng" strike="noStrike">
                          <a:hlinkClick r:id="rId2"/>
                        </a:rPr>
                        <a:t>jchan@hk.estee.com</a:t>
                      </a:r>
                      <a:endParaRPr lang="en-US" sz="1000" b="0" i="0" u="sng" strike="noStrike">
                        <a:solidFill>
                          <a:srgbClr val="0000FF"/>
                        </a:solidFill>
                        <a:latin typeface="Arial"/>
                      </a:endParaRPr>
                    </a:p>
                  </a:txBody>
                  <a:tcPr marL="45720" marR="45720" anchor="ctr"/>
                </a:tc>
                <a:tc>
                  <a:txBody>
                    <a:bodyPr/>
                    <a:lstStyle/>
                    <a:p>
                      <a:pPr algn="l" fontAlgn="ctr"/>
                      <a:r>
                        <a:rPr lang="en-US" sz="1000" u="none" strike="noStrike"/>
                        <a:t>852 3974 4419</a:t>
                      </a:r>
                      <a:endParaRPr lang="en-US" sz="1000" b="0" i="0" u="none" strike="noStrike">
                        <a:latin typeface="Arial"/>
                      </a:endParaRPr>
                    </a:p>
                  </a:txBody>
                  <a:tcPr marL="45720" marR="45720" anchor="ctr"/>
                </a:tc>
                <a:tc>
                  <a:txBody>
                    <a:bodyPr/>
                    <a:lstStyle/>
                    <a:p>
                      <a:pPr algn="l" fontAlgn="ctr"/>
                      <a:r>
                        <a:rPr lang="en-US" sz="1000" u="none" strike="noStrike"/>
                        <a:t>Hong Kong</a:t>
                      </a:r>
                      <a:endParaRPr lang="en-US" sz="1000" b="0" i="0" u="none" strike="noStrike">
                        <a:latin typeface="Arial"/>
                      </a:endParaRPr>
                    </a:p>
                  </a:txBody>
                  <a:tcPr marL="45720" marR="45720" anchor="ctr"/>
                </a:tc>
              </a:tr>
              <a:tr h="304800">
                <a:tc vMerge="1">
                  <a:txBody>
                    <a:bodyPr/>
                    <a:lstStyle/>
                    <a:p>
                      <a:endParaRPr lang="en-US"/>
                    </a:p>
                  </a:txBody>
                  <a:tcPr/>
                </a:tc>
                <a:tc>
                  <a:txBody>
                    <a:bodyPr/>
                    <a:lstStyle/>
                    <a:p>
                      <a:pPr algn="l" fontAlgn="ctr"/>
                      <a:r>
                        <a:rPr lang="en-US" sz="1000" u="none" strike="noStrike" dirty="0"/>
                        <a:t>Engineer</a:t>
                      </a:r>
                      <a:endParaRPr lang="en-US" sz="1000" b="0" i="0" u="none" strike="noStrike" dirty="0">
                        <a:latin typeface="Arial"/>
                      </a:endParaRPr>
                    </a:p>
                  </a:txBody>
                  <a:tcPr marL="45720" marR="45720" anchor="ctr"/>
                </a:tc>
                <a:tc>
                  <a:txBody>
                    <a:bodyPr/>
                    <a:lstStyle/>
                    <a:p>
                      <a:pPr algn="l" fontAlgn="ctr"/>
                      <a:r>
                        <a:rPr lang="en-US" sz="1000" u="none" strike="noStrike"/>
                        <a:t>Wayne Butcher</a:t>
                      </a:r>
                      <a:endParaRPr lang="en-US" sz="1000" b="0" i="0" u="none" strike="noStrike">
                        <a:latin typeface="Arial"/>
                      </a:endParaRPr>
                    </a:p>
                  </a:txBody>
                  <a:tcPr marL="45720" marR="45720" anchor="ctr"/>
                </a:tc>
                <a:tc>
                  <a:txBody>
                    <a:bodyPr/>
                    <a:lstStyle/>
                    <a:p>
                      <a:pPr algn="l" fontAlgn="ctr"/>
                      <a:r>
                        <a:rPr lang="en-US" sz="1000" b="0" i="0" u="none" strike="noStrike" dirty="0" smtClean="0">
                          <a:latin typeface="+mn-lt"/>
                        </a:rPr>
                        <a:t>wabutche@estee.com.au</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61 2 9381 1294</a:t>
                      </a:r>
                      <a:endParaRPr lang="en-US" sz="1000" b="0" i="0" u="none" strike="noStrike" dirty="0">
                        <a:latin typeface="Arial"/>
                      </a:endParaRPr>
                    </a:p>
                  </a:txBody>
                  <a:tcPr marL="45720" marR="45720" anchor="ctr"/>
                </a:tc>
                <a:tc>
                  <a:txBody>
                    <a:bodyPr/>
                    <a:lstStyle/>
                    <a:p>
                      <a:pPr algn="l" fontAlgn="ctr"/>
                      <a:r>
                        <a:rPr lang="en-US" sz="1000" u="none" strike="noStrike"/>
                        <a:t>Sydney</a:t>
                      </a:r>
                      <a:endParaRPr lang="en-US" sz="1000" b="0" i="0" u="none" strike="noStrike">
                        <a:latin typeface="Arial"/>
                      </a:endParaRPr>
                    </a:p>
                  </a:txBody>
                  <a:tcPr marL="45720" marR="45720" anchor="ctr"/>
                </a:tc>
              </a:tr>
              <a:tr h="173164">
                <a:tc rowSpan="3">
                  <a:txBody>
                    <a:bodyPr/>
                    <a:lstStyle/>
                    <a:p>
                      <a:pPr algn="ctr" fontAlgn="ctr"/>
                      <a:r>
                        <a:rPr lang="en-US" sz="1000" b="1" i="0" u="none" strike="noStrike" dirty="0" smtClean="0">
                          <a:latin typeface="Arial"/>
                        </a:rPr>
                        <a:t>APAC </a:t>
                      </a:r>
                      <a:r>
                        <a:rPr lang="en-US" sz="1000" b="1" i="0" u="none" strike="noStrike" dirty="0" err="1" smtClean="0">
                          <a:latin typeface="Arial"/>
                        </a:rPr>
                        <a:t>Drupal</a:t>
                      </a:r>
                      <a:r>
                        <a:rPr lang="en-US" sz="1000" b="1" i="0" u="none" strike="noStrike" baseline="0" dirty="0" smtClean="0">
                          <a:latin typeface="Arial"/>
                        </a:rPr>
                        <a:t> Code Integration Managers</a:t>
                      </a:r>
                      <a:endParaRPr lang="en-US" sz="1000" b="1" i="0" u="none" strike="noStrike" dirty="0">
                        <a:latin typeface="Arial"/>
                      </a:endParaRPr>
                    </a:p>
                  </a:txBody>
                  <a:tcPr marL="45720" marR="4572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u="none" strike="noStrike" dirty="0" smtClean="0"/>
                        <a:t>Engineer</a:t>
                      </a:r>
                      <a:endParaRPr lang="en-US" sz="1000" b="0" i="0" u="none" strike="noStrike" dirty="0" smtClean="0">
                        <a:latin typeface="+mn-lt"/>
                      </a:endParaRPr>
                    </a:p>
                  </a:txBody>
                  <a:tcPr marL="45720" marR="45720" anchor="ctr"/>
                </a:tc>
                <a:tc>
                  <a:txBody>
                    <a:bodyPr/>
                    <a:lstStyle/>
                    <a:p>
                      <a:pPr algn="l" fontAlgn="ctr"/>
                      <a:r>
                        <a:rPr lang="en-US" sz="1000" b="0" i="0" u="none" strike="noStrike" dirty="0" smtClean="0">
                          <a:latin typeface="Arial"/>
                        </a:rPr>
                        <a:t>Prakash Kumar</a:t>
                      </a:r>
                      <a:endParaRPr lang="en-US" sz="1000" b="0" i="0" u="none" strike="noStrike" dirty="0">
                        <a:latin typeface="Arial"/>
                      </a:endParaRPr>
                    </a:p>
                  </a:txBody>
                  <a:tcPr marL="45720" marR="45720" anchor="ctr"/>
                </a:tc>
                <a:tc>
                  <a:txBody>
                    <a:bodyPr/>
                    <a:lstStyle/>
                    <a:p>
                      <a:pPr algn="l" fontAlgn="ctr"/>
                      <a:r>
                        <a:rPr lang="en-US" sz="1000" b="0" i="0" u="sng" strike="noStrike" dirty="0" smtClean="0">
                          <a:solidFill>
                            <a:srgbClr val="0000FF"/>
                          </a:solidFill>
                          <a:latin typeface="+mn-lt"/>
                        </a:rPr>
                        <a:t>Prakash.Kumar2@cognizant.com</a:t>
                      </a:r>
                      <a:endParaRPr lang="en-US" sz="1000" b="0" i="0" u="sng" strike="noStrike" dirty="0">
                        <a:solidFill>
                          <a:srgbClr val="0000FF"/>
                        </a:solidFill>
                        <a:latin typeface="Arial"/>
                      </a:endParaRPr>
                    </a:p>
                  </a:txBody>
                  <a:tcPr marL="45720" marR="45720" anchor="ctr"/>
                </a:tc>
                <a:tc>
                  <a:txBody>
                    <a:bodyPr/>
                    <a:lstStyle/>
                    <a:p>
                      <a:pPr algn="l" fontAlgn="ctr"/>
                      <a:r>
                        <a:rPr lang="en-US" sz="1000" b="0" i="0" u="none" strike="noStrike" dirty="0" smtClean="0">
                          <a:latin typeface="+mn-lt"/>
                        </a:rPr>
                        <a:t>852 3756 4274</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Hong Kong</a:t>
                      </a:r>
                      <a:endParaRPr lang="en-US" sz="1000" b="0" i="0" u="none" strike="noStrike" dirty="0">
                        <a:latin typeface="Arial"/>
                      </a:endParaRPr>
                    </a:p>
                  </a:txBody>
                  <a:tcPr marL="45720" marR="45720" anchor="ctr"/>
                </a:tc>
              </a:tr>
              <a:tr h="173164">
                <a:tc vMerge="1">
                  <a:txBody>
                    <a:bodyPr/>
                    <a:lstStyle/>
                    <a:p>
                      <a:pPr algn="ctr" fontAlgn="ctr"/>
                      <a:endParaRPr lang="en-US" sz="1000" b="1" i="0" u="none" strike="noStrike" dirty="0">
                        <a:latin typeface="Arial"/>
                      </a:endParaRPr>
                    </a:p>
                  </a:txBody>
                  <a:tcPr marL="45720" marR="4572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u="none" strike="noStrike" dirty="0" smtClean="0"/>
                        <a:t>Engineer</a:t>
                      </a:r>
                      <a:endParaRPr lang="en-US" sz="1000" b="0" i="0" u="none" strike="noStrike" dirty="0" smtClean="0">
                        <a:latin typeface="+mn-lt"/>
                      </a:endParaRPr>
                    </a:p>
                  </a:txBody>
                  <a:tcPr marL="45720" marR="45720" anchor="ctr"/>
                </a:tc>
                <a:tc>
                  <a:txBody>
                    <a:bodyPr/>
                    <a:lstStyle/>
                    <a:p>
                      <a:pPr algn="l" fontAlgn="ctr"/>
                      <a:r>
                        <a:rPr lang="en-US" sz="1000" b="0" i="0" u="none" strike="noStrike" dirty="0" err="1" smtClean="0">
                          <a:latin typeface="+mn-lt"/>
                        </a:rPr>
                        <a:t>Senthilkumar</a:t>
                      </a:r>
                      <a:r>
                        <a:rPr lang="en-US" sz="1000" b="0" i="0" u="none" strike="noStrike" baseline="0" dirty="0" smtClean="0">
                          <a:latin typeface="+mn-lt"/>
                        </a:rPr>
                        <a:t> </a:t>
                      </a:r>
                      <a:r>
                        <a:rPr lang="en-US" sz="1000" b="0" i="0" u="none" strike="noStrike" dirty="0" smtClean="0">
                          <a:latin typeface="+mn-lt"/>
                        </a:rPr>
                        <a:t>P</a:t>
                      </a:r>
                      <a:endParaRPr lang="en-US" sz="1000" b="0" i="0" u="none" strike="noStrike" dirty="0">
                        <a:latin typeface="Arial"/>
                      </a:endParaRPr>
                    </a:p>
                  </a:txBody>
                  <a:tcPr marL="45720" marR="45720" anchor="ctr"/>
                </a:tc>
                <a:tc>
                  <a:txBody>
                    <a:bodyPr/>
                    <a:lstStyle/>
                    <a:p>
                      <a:pPr algn="l" fontAlgn="ctr"/>
                      <a:r>
                        <a:rPr lang="en-US" sz="1000" b="0" i="0" u="sng" strike="noStrike" dirty="0" smtClean="0">
                          <a:solidFill>
                            <a:srgbClr val="0000FF"/>
                          </a:solidFill>
                          <a:latin typeface="+mn-lt"/>
                        </a:rPr>
                        <a:t>Senthilkumar.P@cognizant.com</a:t>
                      </a:r>
                      <a:endParaRPr lang="en-US" sz="1000" b="0" i="0" u="sng" strike="noStrike" dirty="0">
                        <a:solidFill>
                          <a:srgbClr val="0000FF"/>
                        </a:solidFill>
                        <a:latin typeface="Arial"/>
                      </a:endParaRPr>
                    </a:p>
                  </a:txBody>
                  <a:tcPr marL="45720" marR="45720" anchor="ctr"/>
                </a:tc>
                <a:tc>
                  <a:txBody>
                    <a:bodyPr/>
                    <a:lstStyle/>
                    <a:p>
                      <a:pPr algn="l" fontAlgn="ctr"/>
                      <a:r>
                        <a:rPr lang="en-US" sz="1000" b="0" i="0" u="none" strike="noStrike" dirty="0" smtClean="0">
                          <a:latin typeface="+mn-lt"/>
                        </a:rPr>
                        <a:t>914445659555</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India</a:t>
                      </a:r>
                      <a:endParaRPr lang="en-US" sz="1000" b="0" i="0" u="none" strike="noStrike" dirty="0">
                        <a:latin typeface="Arial"/>
                      </a:endParaRPr>
                    </a:p>
                  </a:txBody>
                  <a:tcPr marL="45720" marR="45720" anchor="ctr"/>
                </a:tc>
              </a:tr>
              <a:tr h="173164">
                <a:tc vMerge="1">
                  <a:txBody>
                    <a:bodyPr/>
                    <a:lstStyle/>
                    <a:p>
                      <a:pPr algn="ctr" fontAlgn="ctr"/>
                      <a:endParaRPr lang="en-US" sz="1000" b="1" i="0" u="none" strike="noStrike" dirty="0">
                        <a:latin typeface="Arial"/>
                      </a:endParaRPr>
                    </a:p>
                  </a:txBody>
                  <a:tcPr marL="45720" marR="4572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u="none" strike="noStrike" dirty="0" smtClean="0"/>
                        <a:t>Engineer</a:t>
                      </a:r>
                      <a:endParaRPr lang="en-US" sz="1000" b="0" i="0" u="none" strike="noStrike" dirty="0" smtClean="0">
                        <a:latin typeface="+mn-lt"/>
                      </a:endParaRPr>
                    </a:p>
                  </a:txBody>
                  <a:tcPr marL="45720" marR="45720" anchor="ctr"/>
                </a:tc>
                <a:tc>
                  <a:txBody>
                    <a:bodyPr/>
                    <a:lstStyle/>
                    <a:p>
                      <a:pPr algn="l" fontAlgn="ctr"/>
                      <a:r>
                        <a:rPr lang="en-US" sz="1000" b="0" i="0" u="none" strike="noStrike" dirty="0" err="1" smtClean="0">
                          <a:latin typeface="+mn-lt"/>
                        </a:rPr>
                        <a:t>KarthikKasi</a:t>
                      </a:r>
                      <a:r>
                        <a:rPr lang="en-US" sz="1000" b="0" i="0" u="none" strike="noStrike" baseline="0" dirty="0" smtClean="0">
                          <a:latin typeface="+mn-lt"/>
                        </a:rPr>
                        <a:t> </a:t>
                      </a:r>
                      <a:r>
                        <a:rPr lang="en-US" sz="1000" b="0" i="0" u="none" strike="noStrike" dirty="0" smtClean="0">
                          <a:latin typeface="+mn-lt"/>
                        </a:rPr>
                        <a:t>D</a:t>
                      </a:r>
                      <a:endParaRPr lang="en-US" sz="1000" b="0" i="0" u="none" strike="noStrike" dirty="0">
                        <a:latin typeface="Arial"/>
                      </a:endParaRPr>
                    </a:p>
                  </a:txBody>
                  <a:tcPr marL="45720" marR="45720" anchor="ctr"/>
                </a:tc>
                <a:tc>
                  <a:txBody>
                    <a:bodyPr/>
                    <a:lstStyle/>
                    <a:p>
                      <a:pPr algn="l" fontAlgn="ctr"/>
                      <a:r>
                        <a:rPr lang="en-US" sz="1000" b="0" i="0" u="sng" strike="noStrike" dirty="0" smtClean="0">
                          <a:solidFill>
                            <a:srgbClr val="0000FF"/>
                          </a:solidFill>
                          <a:latin typeface="+mn-lt"/>
                        </a:rPr>
                        <a:t>KarthikKasi.D@cognizant.com</a:t>
                      </a:r>
                      <a:endParaRPr lang="en-US" sz="1000" b="0" i="0" u="sng" strike="noStrike" dirty="0">
                        <a:solidFill>
                          <a:srgbClr val="0000FF"/>
                        </a:solidFill>
                        <a:latin typeface="Arial"/>
                      </a:endParaRPr>
                    </a:p>
                  </a:txBody>
                  <a:tcPr marL="45720" marR="45720" anchor="ctr"/>
                </a:tc>
                <a:tc>
                  <a:txBody>
                    <a:bodyPr/>
                    <a:lstStyle/>
                    <a:p>
                      <a:pPr algn="l" fontAlgn="ctr"/>
                      <a:r>
                        <a:rPr lang="en-US" sz="1000" b="0" i="0" u="none" strike="noStrike" dirty="0" smtClean="0">
                          <a:latin typeface="+mn-lt"/>
                        </a:rPr>
                        <a:t>86 21 61006466x869565</a:t>
                      </a:r>
                      <a:endParaRPr lang="en-US" sz="1000" b="0" i="0" u="none" strike="noStrike" dirty="0">
                        <a:latin typeface="Arial"/>
                      </a:endParaRPr>
                    </a:p>
                  </a:txBody>
                  <a:tcPr marL="45720" marR="4572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dirty="0" smtClean="0">
                          <a:latin typeface="+mn-lt"/>
                        </a:rPr>
                        <a:t>India</a:t>
                      </a:r>
                    </a:p>
                  </a:txBody>
                  <a:tcPr marL="45720" marR="45720" anchor="ctr"/>
                </a:tc>
              </a:tr>
              <a:tr h="173164">
                <a:tc rowSpan="4">
                  <a:txBody>
                    <a:bodyPr/>
                    <a:lstStyle/>
                    <a:p>
                      <a:pPr algn="ctr" fontAlgn="ctr"/>
                      <a:r>
                        <a:rPr lang="en-US" sz="1000" b="1" u="none" strike="noStrike" dirty="0" err="1"/>
                        <a:t>DrupalGem</a:t>
                      </a:r>
                      <a:endParaRPr lang="en-US" sz="1000" b="1" i="0" u="none" strike="noStrike" dirty="0">
                        <a:latin typeface="Arial"/>
                      </a:endParaRPr>
                    </a:p>
                  </a:txBody>
                  <a:tcPr marL="45720" marR="45720" anchor="ctr"/>
                </a:tc>
                <a:tc>
                  <a:txBody>
                    <a:bodyPr/>
                    <a:lstStyle/>
                    <a:p>
                      <a:pPr algn="l" fontAlgn="ctr"/>
                      <a:r>
                        <a:rPr lang="en-US" sz="1000" u="none" strike="noStrike" dirty="0" err="1"/>
                        <a:t>Drupal</a:t>
                      </a:r>
                      <a:r>
                        <a:rPr lang="en-US" sz="1000" u="none" strike="noStrike" dirty="0"/>
                        <a:t> Producer</a:t>
                      </a:r>
                      <a:endParaRPr lang="en-US" sz="1000" b="0" i="0" u="none" strike="noStrike" dirty="0">
                        <a:latin typeface="Arial"/>
                      </a:endParaRPr>
                    </a:p>
                  </a:txBody>
                  <a:tcPr marL="45720" marR="45720" anchor="ctr"/>
                </a:tc>
                <a:tc>
                  <a:txBody>
                    <a:bodyPr/>
                    <a:lstStyle/>
                    <a:p>
                      <a:pPr algn="l" fontAlgn="ctr"/>
                      <a:r>
                        <a:rPr lang="en-US" sz="1000" u="none" strike="noStrike"/>
                        <a:t>Laura Leslie</a:t>
                      </a:r>
                      <a:endParaRPr lang="en-US" sz="1000" b="0" i="0" u="none" strike="noStrike">
                        <a:latin typeface="Arial"/>
                      </a:endParaRPr>
                    </a:p>
                  </a:txBody>
                  <a:tcPr marL="45720" marR="45720" anchor="ctr"/>
                </a:tc>
                <a:tc>
                  <a:txBody>
                    <a:bodyPr/>
                    <a:lstStyle/>
                    <a:p>
                      <a:pPr algn="l" fontAlgn="ctr"/>
                      <a:r>
                        <a:rPr lang="en-US" sz="1000" u="sng" strike="noStrike">
                          <a:hlinkClick r:id="rId3"/>
                        </a:rPr>
                        <a:t>lleslie@estee.com</a:t>
                      </a:r>
                      <a:endParaRPr lang="en-US" sz="1000" b="0" i="0" u="sng" strike="noStrike">
                        <a:solidFill>
                          <a:srgbClr val="0000FF"/>
                        </a:solidFill>
                        <a:latin typeface="Arial"/>
                      </a:endParaRPr>
                    </a:p>
                  </a:txBody>
                  <a:tcPr marL="45720" marR="45720" anchor="ctr"/>
                </a:tc>
                <a:tc>
                  <a:txBody>
                    <a:bodyPr/>
                    <a:lstStyle/>
                    <a:p>
                      <a:pPr algn="l" fontAlgn="ctr"/>
                      <a:r>
                        <a:rPr lang="en-US" sz="1000" u="none" strike="noStrike"/>
                        <a:t>917-790-0176</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err="1"/>
                        <a:t>Drupal</a:t>
                      </a:r>
                      <a:r>
                        <a:rPr lang="en-US" sz="1000" u="none" strike="noStrike" dirty="0"/>
                        <a:t> BE Engineer</a:t>
                      </a:r>
                      <a:endParaRPr lang="en-US" sz="1000" b="0" i="0" u="none" strike="noStrike" dirty="0">
                        <a:latin typeface="Arial"/>
                      </a:endParaRPr>
                    </a:p>
                  </a:txBody>
                  <a:tcPr marL="45720" marR="45720" anchor="ctr"/>
                </a:tc>
                <a:tc>
                  <a:txBody>
                    <a:bodyPr/>
                    <a:lstStyle/>
                    <a:p>
                      <a:pPr algn="l" fontAlgn="ctr"/>
                      <a:r>
                        <a:rPr lang="en-US" sz="1000" u="none" strike="noStrike"/>
                        <a:t>Jeff Kwok</a:t>
                      </a:r>
                      <a:endParaRPr lang="en-US" sz="1000" b="0" i="0" u="none" strike="noStrike">
                        <a:latin typeface="Arial"/>
                      </a:endParaRPr>
                    </a:p>
                  </a:txBody>
                  <a:tcPr marL="45720" marR="45720" anchor="ctr"/>
                </a:tc>
                <a:tc>
                  <a:txBody>
                    <a:bodyPr/>
                    <a:lstStyle/>
                    <a:p>
                      <a:pPr algn="l" fontAlgn="ctr"/>
                      <a:r>
                        <a:rPr lang="en-US" sz="1000" u="sng" strike="noStrike">
                          <a:hlinkClick r:id="rId4"/>
                        </a:rPr>
                        <a:t>jkwok@doubleprime.com</a:t>
                      </a:r>
                      <a:endParaRPr lang="en-US" sz="1000" b="0" i="0" u="sng" strike="noStrike">
                        <a:solidFill>
                          <a:srgbClr val="0000FF"/>
                        </a:solidFill>
                        <a:latin typeface="Arial"/>
                      </a:endParaRPr>
                    </a:p>
                  </a:txBody>
                  <a:tcPr marL="45720" marR="45720" anchor="ctr"/>
                </a:tc>
                <a:tc>
                  <a:txBody>
                    <a:bodyPr/>
                    <a:lstStyle/>
                    <a:p>
                      <a:pPr algn="l" fontAlgn="ctr"/>
                      <a:r>
                        <a:rPr lang="en-US" sz="1000" u="none" strike="noStrike"/>
                        <a:t>407-592-2390</a:t>
                      </a:r>
                      <a:endParaRPr lang="en-US" sz="1000" b="0" i="0" u="none" strike="noStrike">
                        <a:latin typeface="Arial"/>
                      </a:endParaRPr>
                    </a:p>
                  </a:txBody>
                  <a:tcPr marL="45720" marR="45720" anchor="ctr"/>
                </a:tc>
                <a:tc>
                  <a:txBody>
                    <a:bodyPr/>
                    <a:lstStyle/>
                    <a:p>
                      <a:pPr algn="l" fontAlgn="ctr"/>
                      <a:r>
                        <a:rPr lang="en-US" sz="1000" u="none" strike="noStrike"/>
                        <a:t>Florida</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err="1"/>
                        <a:t>Drupal</a:t>
                      </a:r>
                      <a:r>
                        <a:rPr lang="en-US" sz="1000" u="none" strike="noStrike" dirty="0"/>
                        <a:t> BE Engineer</a:t>
                      </a:r>
                      <a:endParaRPr lang="en-US" sz="1000" b="0" i="0" u="none" strike="noStrike" dirty="0">
                        <a:latin typeface="Arial"/>
                      </a:endParaRPr>
                    </a:p>
                  </a:txBody>
                  <a:tcPr marL="45720" marR="45720" anchor="ctr"/>
                </a:tc>
                <a:tc>
                  <a:txBody>
                    <a:bodyPr/>
                    <a:lstStyle/>
                    <a:p>
                      <a:pPr algn="l" fontAlgn="ctr"/>
                      <a:r>
                        <a:rPr lang="en-US" sz="1000" u="none" strike="noStrike"/>
                        <a:t>Greg Amaroso</a:t>
                      </a:r>
                      <a:endParaRPr lang="en-US" sz="1000" b="0" i="0" u="none" strike="noStrike">
                        <a:latin typeface="Arial"/>
                      </a:endParaRPr>
                    </a:p>
                  </a:txBody>
                  <a:tcPr marL="45720" marR="45720" anchor="ctr"/>
                </a:tc>
                <a:tc>
                  <a:txBody>
                    <a:bodyPr/>
                    <a:lstStyle/>
                    <a:p>
                      <a:pPr algn="l" fontAlgn="ctr"/>
                      <a:r>
                        <a:rPr lang="en-US" sz="1000" u="sng" strike="noStrike">
                          <a:hlinkClick r:id="rId5"/>
                        </a:rPr>
                        <a:t>gamaroso@doubleprime.com</a:t>
                      </a:r>
                      <a:endParaRPr lang="en-US" sz="1000" b="0" i="0" u="sng" strike="noStrike">
                        <a:solidFill>
                          <a:srgbClr val="0000FF"/>
                        </a:solidFill>
                        <a:latin typeface="Arial"/>
                      </a:endParaRPr>
                    </a:p>
                  </a:txBody>
                  <a:tcPr marL="45720" marR="45720" anchor="ctr"/>
                </a:tc>
                <a:tc>
                  <a:txBody>
                    <a:bodyPr/>
                    <a:lstStyle/>
                    <a:p>
                      <a:pPr algn="l" fontAlgn="ctr"/>
                      <a:r>
                        <a:rPr lang="en-US" sz="1000" u="none" strike="noStrike"/>
                        <a:t>484-202-0595</a:t>
                      </a:r>
                      <a:endParaRPr lang="en-US" sz="1000" b="0" i="0" u="none" strike="noStrike">
                        <a:latin typeface="Arial"/>
                      </a:endParaRPr>
                    </a:p>
                  </a:txBody>
                  <a:tcPr marL="45720" marR="45720" anchor="ctr"/>
                </a:tc>
                <a:tc>
                  <a:txBody>
                    <a:bodyPr/>
                    <a:lstStyle/>
                    <a:p>
                      <a:pPr algn="l" fontAlgn="ctr"/>
                      <a:r>
                        <a:rPr lang="en-US" sz="1000" u="none" strike="noStrike"/>
                        <a:t>Pennsylvania</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err="1"/>
                        <a:t>Drupal</a:t>
                      </a:r>
                      <a:r>
                        <a:rPr lang="en-US" sz="1000" u="none" strike="noStrike" dirty="0"/>
                        <a:t> FE Engineer</a:t>
                      </a:r>
                      <a:endParaRPr lang="en-US" sz="1000" b="0" i="0" u="none" strike="noStrike" dirty="0">
                        <a:latin typeface="Arial"/>
                      </a:endParaRPr>
                    </a:p>
                  </a:txBody>
                  <a:tcPr marL="45720" marR="45720" anchor="ctr"/>
                </a:tc>
                <a:tc>
                  <a:txBody>
                    <a:bodyPr/>
                    <a:lstStyle/>
                    <a:p>
                      <a:pPr algn="l" fontAlgn="ctr"/>
                      <a:r>
                        <a:rPr lang="en-US" sz="1000" u="none" strike="noStrike"/>
                        <a:t>Jeremy Donelson</a:t>
                      </a:r>
                      <a:endParaRPr lang="en-US" sz="1000" b="0" i="0" u="none" strike="noStrike">
                        <a:latin typeface="Arial"/>
                      </a:endParaRPr>
                    </a:p>
                  </a:txBody>
                  <a:tcPr marL="45720" marR="45720" anchor="ctr"/>
                </a:tc>
                <a:tc>
                  <a:txBody>
                    <a:bodyPr/>
                    <a:lstStyle/>
                    <a:p>
                      <a:pPr algn="l" fontAlgn="ctr"/>
                      <a:r>
                        <a:rPr lang="en-US" sz="1000" u="none" strike="noStrike"/>
                        <a:t>jdonelson@doubleprime.com</a:t>
                      </a:r>
                      <a:endParaRPr lang="en-US" sz="1000" b="0" i="0" u="none" strike="noStrike">
                        <a:latin typeface="Arial"/>
                      </a:endParaRPr>
                    </a:p>
                  </a:txBody>
                  <a:tcPr marL="45720" marR="45720" anchor="ctr"/>
                </a:tc>
                <a:tc>
                  <a:txBody>
                    <a:bodyPr/>
                    <a:lstStyle/>
                    <a:p>
                      <a:pPr algn="l" fontAlgn="ctr"/>
                      <a:r>
                        <a:rPr lang="en-US" sz="1000" u="none" strike="noStrike"/>
                        <a:t>845-339-2829</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rowSpan="2">
                  <a:txBody>
                    <a:bodyPr/>
                    <a:lstStyle/>
                    <a:p>
                      <a:pPr algn="ctr" fontAlgn="ctr"/>
                      <a:r>
                        <a:rPr lang="en-US" sz="1000" b="1" u="none" strike="noStrike" dirty="0"/>
                        <a:t>Alfresco</a:t>
                      </a:r>
                      <a:endParaRPr lang="en-US" sz="1000" b="1" i="0" u="none" strike="noStrike" dirty="0">
                        <a:latin typeface="Arial"/>
                      </a:endParaRPr>
                    </a:p>
                  </a:txBody>
                  <a:tcPr marL="45720" marR="45720" anchor="ctr"/>
                </a:tc>
                <a:tc>
                  <a:txBody>
                    <a:bodyPr/>
                    <a:lstStyle/>
                    <a:p>
                      <a:pPr algn="l" fontAlgn="ctr"/>
                      <a:r>
                        <a:rPr lang="en-US" sz="1000" u="none" strike="noStrike" dirty="0"/>
                        <a:t>Alfresco Producer</a:t>
                      </a:r>
                      <a:endParaRPr lang="en-US" sz="1000" b="0" i="0" u="none" strike="noStrike" dirty="0">
                        <a:latin typeface="Arial"/>
                      </a:endParaRPr>
                    </a:p>
                  </a:txBody>
                  <a:tcPr marL="45720" marR="45720" anchor="ctr"/>
                </a:tc>
                <a:tc>
                  <a:txBody>
                    <a:bodyPr/>
                    <a:lstStyle/>
                    <a:p>
                      <a:pPr algn="l" fontAlgn="ctr"/>
                      <a:r>
                        <a:rPr lang="en-US" sz="1000" u="none" strike="noStrike"/>
                        <a:t>Momo Furudate</a:t>
                      </a:r>
                      <a:endParaRPr lang="en-US" sz="1000" b="0" i="0" u="none" strike="noStrike">
                        <a:latin typeface="Arial"/>
                      </a:endParaRPr>
                    </a:p>
                  </a:txBody>
                  <a:tcPr marL="45720" marR="45720" anchor="ctr"/>
                </a:tc>
                <a:tc>
                  <a:txBody>
                    <a:bodyPr/>
                    <a:lstStyle/>
                    <a:p>
                      <a:pPr algn="l" fontAlgn="ctr"/>
                      <a:r>
                        <a:rPr lang="en-US" sz="1000" u="none" strike="noStrike" dirty="0"/>
                        <a:t>mfurudat@estee.com</a:t>
                      </a:r>
                      <a:endParaRPr lang="en-US" sz="1000" b="0" i="0" u="none" strike="noStrike" dirty="0">
                        <a:latin typeface="Arial"/>
                      </a:endParaRPr>
                    </a:p>
                  </a:txBody>
                  <a:tcPr marL="45720" marR="45720" anchor="ctr"/>
                </a:tc>
                <a:tc>
                  <a:txBody>
                    <a:bodyPr/>
                    <a:lstStyle/>
                    <a:p>
                      <a:pPr algn="l" fontAlgn="ctr"/>
                      <a:r>
                        <a:rPr lang="en-US" sz="1000" u="none" strike="noStrike" dirty="0"/>
                        <a:t>917-790-0164</a:t>
                      </a:r>
                      <a:endParaRPr lang="en-US" sz="1000" b="0" i="0" u="none" strike="noStrike" dirty="0">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a:t>Alfresco Engineer</a:t>
                      </a:r>
                      <a:endParaRPr lang="en-US" sz="1000" b="0" i="0" u="none" strike="noStrike" dirty="0">
                        <a:latin typeface="Arial"/>
                      </a:endParaRPr>
                    </a:p>
                  </a:txBody>
                  <a:tcPr marL="45720" marR="45720" anchor="ctr"/>
                </a:tc>
                <a:tc>
                  <a:txBody>
                    <a:bodyPr/>
                    <a:lstStyle/>
                    <a:p>
                      <a:pPr algn="l" fontAlgn="ctr"/>
                      <a:r>
                        <a:rPr lang="en-US" sz="1000" u="none" strike="noStrike"/>
                        <a:t>Dennis Klungler</a:t>
                      </a:r>
                      <a:endParaRPr lang="en-US" sz="1000" b="0" i="0" u="none" strike="noStrike">
                        <a:latin typeface="Arial"/>
                      </a:endParaRPr>
                    </a:p>
                  </a:txBody>
                  <a:tcPr marL="45720" marR="45720" anchor="ctr"/>
                </a:tc>
                <a:tc>
                  <a:txBody>
                    <a:bodyPr/>
                    <a:lstStyle/>
                    <a:p>
                      <a:pPr algn="l" fontAlgn="ctr"/>
                      <a:r>
                        <a:rPr lang="en-US" sz="1000" u="none" strike="noStrike"/>
                        <a:t>dklungler@doubleprime.com</a:t>
                      </a:r>
                      <a:endParaRPr lang="en-US" sz="1000" b="0" i="0" u="none" strike="noStrike">
                        <a:latin typeface="Arial"/>
                      </a:endParaRPr>
                    </a:p>
                  </a:txBody>
                  <a:tcPr marL="45720" marR="4572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u="none" strike="noStrike" kern="1200" dirty="0" smtClean="0">
                          <a:solidFill>
                            <a:schemeClr val="dk1"/>
                          </a:solidFill>
                          <a:latin typeface="+mn-lt"/>
                          <a:ea typeface="+mn-ea"/>
                          <a:cs typeface="+mn-cs"/>
                        </a:rPr>
                        <a:t>407-476-1420</a:t>
                      </a:r>
                    </a:p>
                  </a:txBody>
                  <a:tcPr marL="45720" marR="45720" anchor="ctr"/>
                </a:tc>
                <a:tc>
                  <a:txBody>
                    <a:bodyPr/>
                    <a:lstStyle/>
                    <a:p>
                      <a:pPr algn="l" fontAlgn="ctr"/>
                      <a:r>
                        <a:rPr lang="en-US" sz="1000" u="none" strike="noStrike"/>
                        <a:t>Florida</a:t>
                      </a:r>
                      <a:endParaRPr lang="en-US" sz="1000" b="0" i="0" u="none" strike="noStrike">
                        <a:latin typeface="Arial"/>
                      </a:endParaRPr>
                    </a:p>
                  </a:txBody>
                  <a:tcPr marL="45720" marR="45720" anchor="ctr"/>
                </a:tc>
              </a:tr>
              <a:tr h="173164">
                <a:tc rowSpan="3">
                  <a:txBody>
                    <a:bodyPr/>
                    <a:lstStyle/>
                    <a:p>
                      <a:pPr algn="ctr" fontAlgn="ctr"/>
                      <a:r>
                        <a:rPr lang="en-US" sz="1000" b="1" u="none" strike="noStrike" dirty="0"/>
                        <a:t>RB Editor</a:t>
                      </a:r>
                      <a:endParaRPr lang="en-US" sz="1000" b="1" i="0" u="none" strike="noStrike" dirty="0">
                        <a:latin typeface="Arial"/>
                      </a:endParaRPr>
                    </a:p>
                  </a:txBody>
                  <a:tcPr marL="45720" marR="45720" anchor="ctr"/>
                </a:tc>
                <a:tc>
                  <a:txBody>
                    <a:bodyPr/>
                    <a:lstStyle/>
                    <a:p>
                      <a:pPr algn="l" fontAlgn="ctr"/>
                      <a:r>
                        <a:rPr lang="en-US" sz="1000" u="none" strike="noStrike" dirty="0"/>
                        <a:t>RB </a:t>
                      </a:r>
                      <a:r>
                        <a:rPr lang="en-US" sz="1000" u="none" strike="noStrike" dirty="0" err="1"/>
                        <a:t>roducer</a:t>
                      </a:r>
                      <a:endParaRPr lang="en-US" sz="1000" b="0" i="0" u="none" strike="noStrike" dirty="0">
                        <a:latin typeface="Arial"/>
                      </a:endParaRPr>
                    </a:p>
                  </a:txBody>
                  <a:tcPr marL="45720" marR="45720" anchor="ctr"/>
                </a:tc>
                <a:tc>
                  <a:txBody>
                    <a:bodyPr/>
                    <a:lstStyle/>
                    <a:p>
                      <a:pPr algn="l" fontAlgn="ctr"/>
                      <a:r>
                        <a:rPr lang="en-US" sz="1000" u="none" strike="noStrike"/>
                        <a:t>Momo Furudate</a:t>
                      </a:r>
                      <a:endParaRPr lang="en-US" sz="1000" b="0" i="0" u="none" strike="noStrike">
                        <a:latin typeface="Arial"/>
                      </a:endParaRPr>
                    </a:p>
                  </a:txBody>
                  <a:tcPr marL="45720" marR="45720" anchor="ctr"/>
                </a:tc>
                <a:tc>
                  <a:txBody>
                    <a:bodyPr/>
                    <a:lstStyle/>
                    <a:p>
                      <a:pPr algn="l" fontAlgn="ctr"/>
                      <a:r>
                        <a:rPr lang="en-US" sz="1000" u="none" strike="noStrike"/>
                        <a:t>mfurudat@estee.com</a:t>
                      </a:r>
                      <a:endParaRPr lang="en-US" sz="1000" b="0" i="0" u="none" strike="noStrike">
                        <a:latin typeface="Arial"/>
                      </a:endParaRPr>
                    </a:p>
                  </a:txBody>
                  <a:tcPr marL="45720" marR="45720" anchor="ctr"/>
                </a:tc>
                <a:tc>
                  <a:txBody>
                    <a:bodyPr/>
                    <a:lstStyle/>
                    <a:p>
                      <a:pPr algn="l" fontAlgn="ctr"/>
                      <a:r>
                        <a:rPr lang="en-US" sz="1000" u="none" strike="noStrike"/>
                        <a:t>917-790-0164</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a:t>RB BE Engineer</a:t>
                      </a:r>
                      <a:endParaRPr lang="en-US" sz="1000" b="0" i="0" u="none" strike="noStrike" dirty="0">
                        <a:latin typeface="Arial"/>
                      </a:endParaRPr>
                    </a:p>
                  </a:txBody>
                  <a:tcPr marL="45720" marR="45720" anchor="ctr"/>
                </a:tc>
                <a:tc>
                  <a:txBody>
                    <a:bodyPr/>
                    <a:lstStyle/>
                    <a:p>
                      <a:pPr algn="l" fontAlgn="ctr"/>
                      <a:r>
                        <a:rPr lang="en-US" sz="1000" u="none" strike="noStrike"/>
                        <a:t>Cornel Ghiban </a:t>
                      </a:r>
                      <a:endParaRPr lang="en-US" sz="1000" b="0" i="0" u="none" strike="noStrike">
                        <a:latin typeface="Arial"/>
                      </a:endParaRPr>
                    </a:p>
                  </a:txBody>
                  <a:tcPr marL="45720" marR="45720" anchor="ctr"/>
                </a:tc>
                <a:tc>
                  <a:txBody>
                    <a:bodyPr/>
                    <a:lstStyle/>
                    <a:p>
                      <a:pPr algn="l" fontAlgn="ctr"/>
                      <a:r>
                        <a:rPr lang="en-US" sz="1000" u="none" strike="noStrike"/>
                        <a:t>cghiban@estee.com</a:t>
                      </a:r>
                      <a:endParaRPr lang="en-US" sz="1000" b="0" i="0" u="none" strike="noStrike">
                        <a:latin typeface="Arial"/>
                      </a:endParaRPr>
                    </a:p>
                  </a:txBody>
                  <a:tcPr marL="45720" marR="45720" anchor="ctr"/>
                </a:tc>
                <a:tc>
                  <a:txBody>
                    <a:bodyPr/>
                    <a:lstStyle/>
                    <a:p>
                      <a:pPr algn="l" fontAlgn="ctr"/>
                      <a:r>
                        <a:rPr lang="en-US" sz="1000" u="none" strike="noStrike"/>
                        <a:t>917-790-0267</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a:t>RB FE Engineer</a:t>
                      </a:r>
                      <a:endParaRPr lang="en-US" sz="1000" b="0" i="0" u="none" strike="noStrike" dirty="0">
                        <a:latin typeface="Arial"/>
                      </a:endParaRPr>
                    </a:p>
                  </a:txBody>
                  <a:tcPr marL="45720" marR="45720" anchor="ctr"/>
                </a:tc>
                <a:tc>
                  <a:txBody>
                    <a:bodyPr/>
                    <a:lstStyle/>
                    <a:p>
                      <a:pPr algn="l" fontAlgn="ctr"/>
                      <a:r>
                        <a:rPr lang="en-US" sz="1000" u="none" strike="noStrike" dirty="0"/>
                        <a:t>James </a:t>
                      </a:r>
                      <a:r>
                        <a:rPr lang="en-US" sz="1000" u="none" strike="noStrike" dirty="0" err="1"/>
                        <a:t>DiPina</a:t>
                      </a:r>
                      <a:endParaRPr lang="en-US" sz="1000" b="0" i="0" u="none" strike="noStrike" dirty="0">
                        <a:latin typeface="Arial"/>
                      </a:endParaRPr>
                    </a:p>
                  </a:txBody>
                  <a:tcPr marL="45720" marR="45720" anchor="ctr"/>
                </a:tc>
                <a:tc>
                  <a:txBody>
                    <a:bodyPr/>
                    <a:lstStyle/>
                    <a:p>
                      <a:pPr algn="l" fontAlgn="ctr"/>
                      <a:r>
                        <a:rPr lang="en-US" sz="1000" u="none" strike="noStrike"/>
                        <a:t>jdipina@doubleprime.com</a:t>
                      </a:r>
                      <a:endParaRPr lang="en-US" sz="1000" b="0" i="0" u="none" strike="noStrike">
                        <a:latin typeface="Arial"/>
                      </a:endParaRPr>
                    </a:p>
                  </a:txBody>
                  <a:tcPr marL="45720" marR="45720" anchor="ctr"/>
                </a:tc>
                <a:tc>
                  <a:txBody>
                    <a:bodyPr/>
                    <a:lstStyle/>
                    <a:p>
                      <a:pPr algn="l" fontAlgn="ctr"/>
                      <a:r>
                        <a:rPr lang="en-US" sz="1000" u="none" strike="noStrike"/>
                        <a:t>339-222-7819</a:t>
                      </a:r>
                      <a:endParaRPr lang="en-US" sz="1000" b="0" i="0" u="none" strike="noStrike">
                        <a:latin typeface="Arial"/>
                      </a:endParaRPr>
                    </a:p>
                  </a:txBody>
                  <a:tcPr marL="45720" marR="45720" anchor="ctr"/>
                </a:tc>
                <a:tc>
                  <a:txBody>
                    <a:bodyPr/>
                    <a:lstStyle/>
                    <a:p>
                      <a:pPr algn="l" fontAlgn="ctr"/>
                      <a:r>
                        <a:rPr lang="en-US" sz="1000" u="none" strike="noStrike" dirty="0" smtClean="0"/>
                        <a:t>Massachusetts</a:t>
                      </a:r>
                      <a:endParaRPr lang="en-US" sz="1000" b="0" i="0" u="none" strike="noStrike" dirty="0">
                        <a:latin typeface="Arial"/>
                      </a:endParaRPr>
                    </a:p>
                  </a:txBody>
                  <a:tcPr marL="45720" marR="45720" anchor="ct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EMEA SME Contacts</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graphicFrame>
        <p:nvGraphicFramePr>
          <p:cNvPr id="5" name="Table 4"/>
          <p:cNvGraphicFramePr>
            <a:graphicFrameLocks noGrp="1"/>
          </p:cNvGraphicFramePr>
          <p:nvPr/>
        </p:nvGraphicFramePr>
        <p:xfrm>
          <a:off x="457200" y="1524000"/>
          <a:ext cx="8305800" cy="4366260"/>
        </p:xfrm>
        <a:graphic>
          <a:graphicData uri="http://schemas.openxmlformats.org/drawingml/2006/table">
            <a:tbl>
              <a:tblPr>
                <a:tableStyleId>{073A0DAA-6AF3-43AB-8588-CEC1D06C72B9}</a:tableStyleId>
              </a:tblPr>
              <a:tblGrid>
                <a:gridCol w="1168460"/>
                <a:gridCol w="1269940"/>
                <a:gridCol w="1447800"/>
                <a:gridCol w="2209800"/>
                <a:gridCol w="1219200"/>
                <a:gridCol w="990600"/>
              </a:tblGrid>
              <a:tr h="380999">
                <a:tc>
                  <a:txBody>
                    <a:bodyPr/>
                    <a:lstStyle/>
                    <a:p>
                      <a:pPr algn="ctr" fontAlgn="ctr"/>
                      <a:r>
                        <a:rPr lang="en-US" sz="1200" b="1" u="none" strike="noStrike" dirty="0" smtClean="0"/>
                        <a:t>Team</a:t>
                      </a:r>
                      <a:endParaRPr lang="en-US" sz="1200" b="1" i="0" u="none" strike="noStrike" dirty="0">
                        <a:latin typeface="Arial"/>
                      </a:endParaRPr>
                    </a:p>
                  </a:txBody>
                  <a:tcPr marL="45720" marR="45720" anchor="b"/>
                </a:tc>
                <a:tc>
                  <a:txBody>
                    <a:bodyPr/>
                    <a:lstStyle/>
                    <a:p>
                      <a:pPr algn="l" fontAlgn="ctr"/>
                      <a:r>
                        <a:rPr lang="en-US" sz="1200" b="1" u="none" strike="noStrike" dirty="0"/>
                        <a:t>Role</a:t>
                      </a:r>
                      <a:endParaRPr lang="en-US" sz="1200" b="1" i="0" u="none" strike="noStrike" dirty="0">
                        <a:latin typeface="Arial"/>
                      </a:endParaRPr>
                    </a:p>
                  </a:txBody>
                  <a:tcPr marL="45720" marR="45720" anchor="b"/>
                </a:tc>
                <a:tc>
                  <a:txBody>
                    <a:bodyPr/>
                    <a:lstStyle/>
                    <a:p>
                      <a:pPr algn="l" fontAlgn="ctr"/>
                      <a:r>
                        <a:rPr lang="en-US" sz="1200" b="1" u="none" strike="noStrike" dirty="0"/>
                        <a:t>Name</a:t>
                      </a:r>
                      <a:endParaRPr lang="en-US" sz="1200" b="1" i="0" u="none" strike="noStrike" dirty="0">
                        <a:latin typeface="Arial"/>
                      </a:endParaRPr>
                    </a:p>
                  </a:txBody>
                  <a:tcPr marL="45720" marR="45720" anchor="b"/>
                </a:tc>
                <a:tc>
                  <a:txBody>
                    <a:bodyPr/>
                    <a:lstStyle/>
                    <a:p>
                      <a:pPr algn="l" fontAlgn="ctr"/>
                      <a:r>
                        <a:rPr lang="en-US" sz="1200" b="1" u="none" strike="noStrike" dirty="0"/>
                        <a:t>Email</a:t>
                      </a:r>
                      <a:endParaRPr lang="en-US" sz="1200" b="1" i="0" u="none" strike="noStrike" dirty="0">
                        <a:latin typeface="Arial"/>
                      </a:endParaRPr>
                    </a:p>
                  </a:txBody>
                  <a:tcPr marL="45720" marR="45720" anchor="b"/>
                </a:tc>
                <a:tc>
                  <a:txBody>
                    <a:bodyPr/>
                    <a:lstStyle/>
                    <a:p>
                      <a:pPr algn="l" fontAlgn="ctr"/>
                      <a:r>
                        <a:rPr lang="en-US" sz="1200" b="1" u="none" strike="noStrike" dirty="0"/>
                        <a:t>Phone</a:t>
                      </a:r>
                      <a:endParaRPr lang="en-US" sz="1200" b="1" i="0" u="none" strike="noStrike" dirty="0">
                        <a:latin typeface="Arial"/>
                      </a:endParaRPr>
                    </a:p>
                  </a:txBody>
                  <a:tcPr marL="45720" marR="45720" anchor="b"/>
                </a:tc>
                <a:tc>
                  <a:txBody>
                    <a:bodyPr/>
                    <a:lstStyle/>
                    <a:p>
                      <a:pPr algn="l" fontAlgn="ctr"/>
                      <a:r>
                        <a:rPr lang="en-US" sz="1200" b="1" u="none" strike="noStrike" dirty="0"/>
                        <a:t>Location</a:t>
                      </a:r>
                      <a:endParaRPr lang="en-US" sz="1200" b="1" i="0" u="none" strike="noStrike" dirty="0">
                        <a:latin typeface="Arial"/>
                      </a:endParaRPr>
                    </a:p>
                  </a:txBody>
                  <a:tcPr marL="45720" marR="45720" anchor="b"/>
                </a:tc>
              </a:tr>
              <a:tr h="289559">
                <a:tc rowSpan="3">
                  <a:txBody>
                    <a:bodyPr/>
                    <a:lstStyle/>
                    <a:p>
                      <a:pPr algn="ctr" fontAlgn="ctr"/>
                      <a:r>
                        <a:rPr lang="en-US" sz="1000" b="1" u="none" strike="noStrike" dirty="0"/>
                        <a:t>Regional</a:t>
                      </a:r>
                      <a:br>
                        <a:rPr lang="en-US" sz="1000" b="1" u="none" strike="noStrike" dirty="0"/>
                      </a:br>
                      <a:r>
                        <a:rPr lang="en-US" sz="1000" b="1" u="none" strike="noStrike" dirty="0"/>
                        <a:t>Maintenance</a:t>
                      </a:r>
                      <a:endParaRPr lang="en-US" sz="1000" b="1" i="0" u="none" strike="noStrike" dirty="0">
                        <a:latin typeface="Arial"/>
                      </a:endParaRPr>
                    </a:p>
                  </a:txBody>
                  <a:tcPr marL="45720" marR="45720" anchor="ctr"/>
                </a:tc>
                <a:tc>
                  <a:txBody>
                    <a:bodyPr/>
                    <a:lstStyle/>
                    <a:p>
                      <a:pPr algn="l" fontAlgn="ctr"/>
                      <a:r>
                        <a:rPr lang="en-US" sz="1000" u="none" strike="noStrike" dirty="0"/>
                        <a:t>Producer</a:t>
                      </a:r>
                      <a:endParaRPr lang="en-US" sz="1000" b="0" i="0" u="none" strike="noStrike" dirty="0">
                        <a:latin typeface="Arial"/>
                      </a:endParaRPr>
                    </a:p>
                  </a:txBody>
                  <a:tcPr marL="45720" marR="45720" anchor="ctr"/>
                </a:tc>
                <a:tc>
                  <a:txBody>
                    <a:bodyPr/>
                    <a:lstStyle/>
                    <a:p>
                      <a:pPr algn="l" fontAlgn="ctr"/>
                      <a:r>
                        <a:rPr lang="en-US" sz="1000" dirty="0" smtClean="0">
                          <a:latin typeface="Calibri" pitchFamily="34" charset="0"/>
                        </a:rPr>
                        <a:t>Gail Welch</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gail@chalkdustconsulting.com</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(203) 965-0832</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New York</a:t>
                      </a:r>
                      <a:endParaRPr lang="en-US" sz="1000" b="0" i="0" u="none" strike="noStrike" dirty="0">
                        <a:latin typeface="Arial"/>
                      </a:endParaRPr>
                    </a:p>
                  </a:txBody>
                  <a:tcPr marL="45720" marR="45720" anchor="ctr"/>
                </a:tc>
              </a:tr>
              <a:tr h="320041">
                <a:tc vMerge="1">
                  <a:txBody>
                    <a:bodyPr/>
                    <a:lstStyle/>
                    <a:p>
                      <a:endParaRPr lang="en-US"/>
                    </a:p>
                  </a:txBody>
                  <a:tcPr/>
                </a:tc>
                <a:tc>
                  <a:txBody>
                    <a:bodyPr/>
                    <a:lstStyle/>
                    <a:p>
                      <a:pPr algn="l" fontAlgn="ctr"/>
                      <a:r>
                        <a:rPr lang="en-US" sz="1000" b="0" i="0" u="none" strike="noStrike" dirty="0" smtClean="0">
                          <a:latin typeface="Arial"/>
                        </a:rPr>
                        <a:t>Producer</a:t>
                      </a:r>
                      <a:endParaRPr lang="en-US" sz="1000" b="0" i="0" u="none" strike="noStrike" dirty="0">
                        <a:latin typeface="Arial"/>
                      </a:endParaRPr>
                    </a:p>
                  </a:txBody>
                  <a:tcPr marL="45720" marR="45720" anchor="ctr"/>
                </a:tc>
                <a:tc>
                  <a:txBody>
                    <a:bodyPr/>
                    <a:lstStyle/>
                    <a:p>
                      <a:pPr algn="l" fontAlgn="ctr"/>
                      <a:r>
                        <a:rPr lang="en-US" sz="1000" dirty="0" smtClean="0">
                          <a:latin typeface="Calibri" pitchFamily="34" charset="0"/>
                        </a:rPr>
                        <a:t>Marnie Long-Collins</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mlcollin@estee-lauder.co.uk</a:t>
                      </a:r>
                    </a:p>
                  </a:txBody>
                  <a:tcPr marL="45720" marR="45720" anchor="ctr"/>
                </a:tc>
                <a:tc>
                  <a:txBody>
                    <a:bodyPr/>
                    <a:lstStyle/>
                    <a:p>
                      <a:pPr algn="l" fontAlgn="ctr"/>
                      <a:r>
                        <a:rPr lang="en-US" sz="1000" b="0" i="0" u="none" strike="noStrike" dirty="0" smtClean="0">
                          <a:latin typeface="+mn-lt"/>
                        </a:rPr>
                        <a:t>44 870 034 6700</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UK</a:t>
                      </a:r>
                      <a:endParaRPr lang="en-US" sz="1000" b="0" i="0" u="none" strike="noStrike" dirty="0">
                        <a:latin typeface="Arial"/>
                      </a:endParaRPr>
                    </a:p>
                  </a:txBody>
                  <a:tcPr marL="45720" marR="45720" anchor="ctr"/>
                </a:tc>
              </a:tr>
              <a:tr h="320041">
                <a:tc vMerge="1">
                  <a:txBody>
                    <a:bodyPr/>
                    <a:lstStyle/>
                    <a:p>
                      <a:endParaRPr lang="en-US"/>
                    </a:p>
                  </a:txBody>
                  <a:tcPr/>
                </a:tc>
                <a:tc>
                  <a:txBody>
                    <a:bodyPr/>
                    <a:lstStyle/>
                    <a:p>
                      <a:pPr algn="l" fontAlgn="ctr"/>
                      <a:r>
                        <a:rPr lang="en-US" sz="1000" u="none" strike="noStrike" dirty="0"/>
                        <a:t>Engineer</a:t>
                      </a:r>
                      <a:endParaRPr lang="en-US" sz="1000" b="0" i="0" u="none" strike="noStrike" dirty="0">
                        <a:latin typeface="Arial"/>
                      </a:endParaRPr>
                    </a:p>
                  </a:txBody>
                  <a:tcPr marL="45720" marR="45720" anchor="ctr"/>
                </a:tc>
                <a:tc>
                  <a:txBody>
                    <a:bodyPr/>
                    <a:lstStyle/>
                    <a:p>
                      <a:pPr algn="l" fontAlgn="ctr"/>
                      <a:r>
                        <a:rPr lang="en-US" sz="1000" dirty="0" err="1" smtClean="0">
                          <a:latin typeface="Calibri" pitchFamily="34" charset="0"/>
                        </a:rPr>
                        <a:t>Siddarth</a:t>
                      </a:r>
                      <a:r>
                        <a:rPr lang="en-US" sz="1000" dirty="0" smtClean="0">
                          <a:latin typeface="Calibri" pitchFamily="34" charset="0"/>
                        </a:rPr>
                        <a:t> </a:t>
                      </a:r>
                      <a:r>
                        <a:rPr lang="en-US" sz="1000" dirty="0" err="1" smtClean="0">
                          <a:latin typeface="Calibri" pitchFamily="34" charset="0"/>
                        </a:rPr>
                        <a:t>Gopalarkrishnan</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sgopalakrishnan@estee-lauder.co.uk</a:t>
                      </a:r>
                      <a:endParaRPr lang="en-US" sz="1000" b="0" i="0" u="none" strike="noStrike" dirty="0">
                        <a:latin typeface="Arial"/>
                      </a:endParaRPr>
                    </a:p>
                  </a:txBody>
                  <a:tcPr marL="45720" marR="45720" anchor="ctr"/>
                </a:tc>
                <a:tc>
                  <a:txBody>
                    <a:bodyPr/>
                    <a:lstStyle/>
                    <a:p>
                      <a:pPr algn="l" fontAlgn="ct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India</a:t>
                      </a:r>
                      <a:endParaRPr lang="en-US" sz="1000" b="0" i="0" u="none" strike="noStrike" dirty="0">
                        <a:latin typeface="Arial"/>
                      </a:endParaRPr>
                    </a:p>
                  </a:txBody>
                  <a:tcPr marL="45720" marR="45720" anchor="ctr"/>
                </a:tc>
              </a:tr>
              <a:tr h="304800">
                <a:tc rowSpan="3">
                  <a:txBody>
                    <a:bodyPr/>
                    <a:lstStyle/>
                    <a:p>
                      <a:pPr algn="ctr" fontAlgn="ctr"/>
                      <a:r>
                        <a:rPr lang="en-US" sz="1000" b="1" u="none" strike="noStrike" dirty="0"/>
                        <a:t>Regional </a:t>
                      </a:r>
                      <a:br>
                        <a:rPr lang="en-US" sz="1000" b="1" u="none" strike="noStrike" dirty="0"/>
                      </a:br>
                      <a:r>
                        <a:rPr lang="en-US" sz="1000" b="1" u="none" strike="noStrike" dirty="0"/>
                        <a:t>Development</a:t>
                      </a:r>
                      <a:endParaRPr lang="en-US" sz="1000" b="1" i="0" u="none" strike="noStrike" dirty="0">
                        <a:latin typeface="Arial"/>
                      </a:endParaRPr>
                    </a:p>
                  </a:txBody>
                  <a:tcPr marL="45720" marR="45720" anchor="ctr"/>
                </a:tc>
                <a:tc>
                  <a:txBody>
                    <a:bodyPr/>
                    <a:lstStyle/>
                    <a:p>
                      <a:pPr algn="l" fontAlgn="ctr"/>
                      <a:r>
                        <a:rPr lang="en-US" sz="1000" u="none" strike="noStrike" dirty="0"/>
                        <a:t>Producer</a:t>
                      </a:r>
                      <a:endParaRPr lang="en-US" sz="1000" b="0" i="0" u="none" strike="noStrike" dirty="0">
                        <a:latin typeface="Arial"/>
                      </a:endParaRPr>
                    </a:p>
                  </a:txBody>
                  <a:tcPr marL="45720" marR="45720" anchor="ctr"/>
                </a:tc>
                <a:tc>
                  <a:txBody>
                    <a:bodyPr/>
                    <a:lstStyle/>
                    <a:p>
                      <a:pPr algn="l" fontAlgn="ctr"/>
                      <a:r>
                        <a:rPr lang="en-US" sz="1000" u="none" strike="noStrike" dirty="0" smtClean="0"/>
                        <a:t>Cleo Godsey</a:t>
                      </a:r>
                      <a:endParaRPr lang="en-US" sz="1000" b="0" i="0" u="none" strike="noStrike" dirty="0">
                        <a:latin typeface="Arial"/>
                      </a:endParaRPr>
                    </a:p>
                  </a:txBody>
                  <a:tcPr marL="45720" marR="45720" anchor="ctr"/>
                </a:tc>
                <a:tc>
                  <a:txBody>
                    <a:bodyPr/>
                    <a:lstStyle/>
                    <a:p>
                      <a:pPr algn="l" fontAlgn="ctr"/>
                      <a:r>
                        <a:rPr lang="en-US" sz="1000" b="0" i="0" u="sng" strike="noStrike" dirty="0" smtClean="0">
                          <a:solidFill>
                            <a:srgbClr val="0000FF"/>
                          </a:solidFill>
                          <a:latin typeface="+mn-lt"/>
                        </a:rPr>
                        <a:t>clgodsey@elceurope.com</a:t>
                      </a:r>
                      <a:endParaRPr lang="en-US" sz="1000" b="0" i="0" u="sng" strike="noStrike" dirty="0">
                        <a:solidFill>
                          <a:srgbClr val="0000FF"/>
                        </a:solidFill>
                        <a:latin typeface="Arial"/>
                      </a:endParaRPr>
                    </a:p>
                  </a:txBody>
                  <a:tcPr marL="45720" marR="45720" anchor="ctr"/>
                </a:tc>
                <a:tc>
                  <a:txBody>
                    <a:bodyPr/>
                    <a:lstStyle/>
                    <a:p>
                      <a:pPr algn="l" fontAlgn="ctr"/>
                      <a:r>
                        <a:rPr lang="en-US" sz="1000" b="0" i="0" u="none" strike="noStrike" dirty="0" smtClean="0">
                          <a:latin typeface="+mn-lt"/>
                        </a:rPr>
                        <a:t>49 (0)89 23686 406</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Munich</a:t>
                      </a:r>
                      <a:endParaRPr lang="en-US" sz="1000" b="0" i="0" u="none" strike="noStrike" dirty="0">
                        <a:latin typeface="Arial"/>
                      </a:endParaRPr>
                    </a:p>
                  </a:txBody>
                  <a:tcPr marL="45720" marR="45720" anchor="ctr"/>
                </a:tc>
              </a:tr>
              <a:tr h="304800">
                <a:tc vMerge="1">
                  <a:txBody>
                    <a:bodyPr/>
                    <a:lstStyle/>
                    <a:p>
                      <a:endParaRPr lang="en-US"/>
                    </a:p>
                  </a:txBody>
                  <a:tcPr/>
                </a:tc>
                <a:tc>
                  <a:txBody>
                    <a:bodyPr/>
                    <a:lstStyle/>
                    <a:p>
                      <a:pPr algn="l" fontAlgn="ctr"/>
                      <a:r>
                        <a:rPr lang="en-US" sz="1000" u="none" strike="noStrike" dirty="0"/>
                        <a:t>Engineer</a:t>
                      </a:r>
                      <a:endParaRPr lang="en-US" sz="1000" b="0" i="0" u="none" strike="noStrike" dirty="0">
                        <a:latin typeface="Arial"/>
                      </a:endParaRPr>
                    </a:p>
                  </a:txBody>
                  <a:tcPr marL="45720" marR="45720" anchor="ctr"/>
                </a:tc>
                <a:tc>
                  <a:txBody>
                    <a:bodyPr/>
                    <a:lstStyle/>
                    <a:p>
                      <a:pPr algn="l" fontAlgn="ctr"/>
                      <a:r>
                        <a:rPr lang="en-US" sz="1000" u="none" strike="noStrike" dirty="0" smtClean="0"/>
                        <a:t>Phil Markham</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pmarkham@estee-lauder.co.uk</a:t>
                      </a:r>
                      <a:endParaRPr lang="en-US" sz="1000" b="0" i="0" u="none" strike="noStrike" dirty="0">
                        <a:latin typeface="Arial"/>
                      </a:endParaRPr>
                    </a:p>
                  </a:txBody>
                  <a:tcPr marL="45720" marR="45720" anchor="ctr"/>
                </a:tc>
                <a:tc>
                  <a:txBody>
                    <a:bodyPr/>
                    <a:lstStyle/>
                    <a:p>
                      <a:pPr algn="l" fontAlgn="ct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UK</a:t>
                      </a:r>
                      <a:endParaRPr lang="en-US" sz="1000" b="0" i="0" u="none" strike="noStrike" dirty="0">
                        <a:latin typeface="Arial"/>
                      </a:endParaRPr>
                    </a:p>
                  </a:txBody>
                  <a:tcPr marL="45720" marR="45720" anchor="ctr"/>
                </a:tc>
              </a:tr>
              <a:tr h="173164">
                <a:tc vMerge="1">
                  <a:txBody>
                    <a:bodyPr/>
                    <a:lstStyle/>
                    <a:p>
                      <a:pPr algn="ctr" fontAlgn="ctr"/>
                      <a:endParaRPr lang="en-US" sz="1000" b="1" i="0" u="none" strike="noStrike" dirty="0">
                        <a:latin typeface="Arial"/>
                      </a:endParaRPr>
                    </a:p>
                  </a:txBody>
                  <a:tcPr marL="45720" marR="45720" anchor="ctr"/>
                </a:tc>
                <a:tc>
                  <a:txBody>
                    <a:bodyPr/>
                    <a:lstStyle/>
                    <a:p>
                      <a:pPr algn="l" fontAlgn="ctr"/>
                      <a:r>
                        <a:rPr lang="en-US" sz="1000" b="0" i="0" u="none" strike="noStrike" dirty="0" smtClean="0">
                          <a:latin typeface="Arial"/>
                        </a:rPr>
                        <a:t>Agency</a:t>
                      </a:r>
                      <a:endParaRPr lang="en-US" sz="1000" b="0" i="0" u="none" strike="noStrike" dirty="0">
                        <a:latin typeface="Arial"/>
                      </a:endParaRPr>
                    </a:p>
                  </a:txBody>
                  <a:tcPr marL="45720" marR="4572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dirty="0" smtClean="0">
                          <a:latin typeface="Calibri" pitchFamily="34" charset="0"/>
                        </a:rPr>
                        <a:t>Daniel </a:t>
                      </a:r>
                      <a:r>
                        <a:rPr lang="en-US" sz="1000" dirty="0" err="1" smtClean="0">
                          <a:latin typeface="Calibri" pitchFamily="34" charset="0"/>
                        </a:rPr>
                        <a:t>Sibilski</a:t>
                      </a:r>
                      <a:r>
                        <a:rPr lang="en-US" sz="1000" dirty="0" smtClean="0">
                          <a:latin typeface="Calibri" pitchFamily="34" charset="0"/>
                        </a:rPr>
                        <a:t>    </a:t>
                      </a:r>
                      <a:r>
                        <a:rPr lang="en-US" sz="1050" dirty="0" smtClean="0">
                          <a:latin typeface="Calibri" pitchFamily="34" charset="0"/>
                        </a:rPr>
                        <a:t> </a:t>
                      </a:r>
                    </a:p>
                  </a:txBody>
                  <a:tcPr marL="45720" marR="45720" anchor="ctr"/>
                </a:tc>
                <a:tc>
                  <a:txBody>
                    <a:bodyPr/>
                    <a:lstStyle/>
                    <a:p>
                      <a:pPr algn="l" fontAlgn="ctr"/>
                      <a:r>
                        <a:rPr lang="en-US" sz="1000" b="0" i="0" u="sng" strike="noStrike" dirty="0" smtClean="0">
                          <a:solidFill>
                            <a:srgbClr val="0000FF"/>
                          </a:solidFill>
                          <a:latin typeface="+mn-lt"/>
                        </a:rPr>
                        <a:t>d.sibilski@digitalone.pl</a:t>
                      </a:r>
                      <a:endParaRPr lang="en-US" sz="1000" b="0" i="0" u="sng" strike="noStrike" dirty="0">
                        <a:solidFill>
                          <a:srgbClr val="0000FF"/>
                        </a:solidFill>
                        <a:latin typeface="Arial"/>
                      </a:endParaRPr>
                    </a:p>
                  </a:txBody>
                  <a:tcPr marL="45720" marR="45720" anchor="ctr"/>
                </a:tc>
                <a:tc>
                  <a:txBody>
                    <a:bodyPr/>
                    <a:lstStyle/>
                    <a:p>
                      <a:pPr algn="l" fontAlgn="ct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Poland</a:t>
                      </a:r>
                      <a:endParaRPr lang="en-US" sz="1000" b="0" i="0" u="none" strike="noStrike" dirty="0">
                        <a:latin typeface="Arial"/>
                      </a:endParaRPr>
                    </a:p>
                  </a:txBody>
                  <a:tcPr marL="45720" marR="45720" anchor="ctr"/>
                </a:tc>
              </a:tr>
              <a:tr h="173164">
                <a:tc rowSpan="4">
                  <a:txBody>
                    <a:bodyPr/>
                    <a:lstStyle/>
                    <a:p>
                      <a:pPr algn="ctr" fontAlgn="ctr"/>
                      <a:r>
                        <a:rPr lang="en-US" sz="1000" b="1" u="none" strike="noStrike" dirty="0" err="1"/>
                        <a:t>DrupalGem</a:t>
                      </a:r>
                      <a:endParaRPr lang="en-US" sz="1000" b="1" i="0" u="none" strike="noStrike" dirty="0">
                        <a:latin typeface="Arial"/>
                      </a:endParaRPr>
                    </a:p>
                  </a:txBody>
                  <a:tcPr marL="45720" marR="45720" anchor="ctr"/>
                </a:tc>
                <a:tc>
                  <a:txBody>
                    <a:bodyPr/>
                    <a:lstStyle/>
                    <a:p>
                      <a:pPr algn="l" fontAlgn="ctr"/>
                      <a:r>
                        <a:rPr lang="en-US" sz="1000" u="none" strike="noStrike"/>
                        <a:t>Drupal Producer</a:t>
                      </a:r>
                      <a:endParaRPr lang="en-US" sz="1000" b="0" i="0" u="none" strike="noStrike">
                        <a:latin typeface="Arial"/>
                      </a:endParaRPr>
                    </a:p>
                  </a:txBody>
                  <a:tcPr marL="45720" marR="45720" anchor="ctr"/>
                </a:tc>
                <a:tc>
                  <a:txBody>
                    <a:bodyPr/>
                    <a:lstStyle/>
                    <a:p>
                      <a:pPr algn="l" fontAlgn="ctr"/>
                      <a:r>
                        <a:rPr lang="en-US" sz="1000" u="none" strike="noStrike" dirty="0"/>
                        <a:t>Laura Leslie</a:t>
                      </a:r>
                      <a:endParaRPr lang="en-US" sz="1000" b="0" i="0" u="none" strike="noStrike" dirty="0">
                        <a:latin typeface="Arial"/>
                      </a:endParaRPr>
                    </a:p>
                  </a:txBody>
                  <a:tcPr marL="45720" marR="45720" anchor="ctr"/>
                </a:tc>
                <a:tc>
                  <a:txBody>
                    <a:bodyPr/>
                    <a:lstStyle/>
                    <a:p>
                      <a:pPr algn="l" fontAlgn="ctr"/>
                      <a:r>
                        <a:rPr lang="en-US" sz="1000" u="sng" strike="noStrike">
                          <a:hlinkClick r:id="rId3"/>
                        </a:rPr>
                        <a:t>lleslie@estee.com</a:t>
                      </a:r>
                      <a:endParaRPr lang="en-US" sz="1000" b="0" i="0" u="sng" strike="noStrike">
                        <a:solidFill>
                          <a:srgbClr val="0000FF"/>
                        </a:solidFill>
                        <a:latin typeface="Arial"/>
                      </a:endParaRPr>
                    </a:p>
                  </a:txBody>
                  <a:tcPr marL="45720" marR="45720" anchor="ctr"/>
                </a:tc>
                <a:tc>
                  <a:txBody>
                    <a:bodyPr/>
                    <a:lstStyle/>
                    <a:p>
                      <a:pPr algn="l" fontAlgn="ctr"/>
                      <a:r>
                        <a:rPr lang="en-US" sz="1000" u="none" strike="noStrike" dirty="0"/>
                        <a:t>917-790-0176</a:t>
                      </a:r>
                      <a:endParaRPr lang="en-US" sz="1000" b="0" i="0" u="none" strike="noStrike" dirty="0">
                        <a:latin typeface="Arial"/>
                      </a:endParaRPr>
                    </a:p>
                  </a:txBody>
                  <a:tcPr marL="45720" marR="45720" anchor="ctr"/>
                </a:tc>
                <a:tc>
                  <a:txBody>
                    <a:bodyPr/>
                    <a:lstStyle/>
                    <a:p>
                      <a:pPr algn="l" fontAlgn="ctr"/>
                      <a:r>
                        <a:rPr lang="en-US" sz="1000" u="none" strike="noStrike" dirty="0"/>
                        <a:t>New York</a:t>
                      </a:r>
                      <a:endParaRPr lang="en-US" sz="1000" b="0" i="0" u="none" strike="noStrike" dirty="0">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err="1"/>
                        <a:t>Drupal</a:t>
                      </a:r>
                      <a:r>
                        <a:rPr lang="en-US" sz="1000" u="none" strike="noStrike" dirty="0"/>
                        <a:t> BE Engineer</a:t>
                      </a:r>
                      <a:endParaRPr lang="en-US" sz="1000" b="0" i="0" u="none" strike="noStrike" dirty="0">
                        <a:latin typeface="Arial"/>
                      </a:endParaRPr>
                    </a:p>
                  </a:txBody>
                  <a:tcPr marL="45720" marR="45720" anchor="ctr"/>
                </a:tc>
                <a:tc>
                  <a:txBody>
                    <a:bodyPr/>
                    <a:lstStyle/>
                    <a:p>
                      <a:pPr algn="l" fontAlgn="ctr"/>
                      <a:r>
                        <a:rPr lang="en-US" sz="1000" u="none" strike="noStrike"/>
                        <a:t>Jeff Kwok</a:t>
                      </a:r>
                      <a:endParaRPr lang="en-US" sz="1000" b="0" i="0" u="none" strike="noStrike">
                        <a:latin typeface="Arial"/>
                      </a:endParaRPr>
                    </a:p>
                  </a:txBody>
                  <a:tcPr marL="45720" marR="45720" anchor="ctr"/>
                </a:tc>
                <a:tc>
                  <a:txBody>
                    <a:bodyPr/>
                    <a:lstStyle/>
                    <a:p>
                      <a:pPr algn="l" fontAlgn="ctr"/>
                      <a:r>
                        <a:rPr lang="en-US" sz="1000" u="sng" strike="noStrike">
                          <a:hlinkClick r:id="rId4"/>
                        </a:rPr>
                        <a:t>jkwok@doubleprime.com</a:t>
                      </a:r>
                      <a:endParaRPr lang="en-US" sz="1000" b="0" i="0" u="sng" strike="noStrike">
                        <a:solidFill>
                          <a:srgbClr val="0000FF"/>
                        </a:solidFill>
                        <a:latin typeface="Arial"/>
                      </a:endParaRPr>
                    </a:p>
                  </a:txBody>
                  <a:tcPr marL="45720" marR="45720" anchor="ctr"/>
                </a:tc>
                <a:tc>
                  <a:txBody>
                    <a:bodyPr/>
                    <a:lstStyle/>
                    <a:p>
                      <a:pPr algn="l" fontAlgn="ctr"/>
                      <a:r>
                        <a:rPr lang="en-US" sz="1000" u="none" strike="noStrike"/>
                        <a:t>407-592-2390</a:t>
                      </a:r>
                      <a:endParaRPr lang="en-US" sz="1000" b="0" i="0" u="none" strike="noStrike">
                        <a:latin typeface="Arial"/>
                      </a:endParaRPr>
                    </a:p>
                  </a:txBody>
                  <a:tcPr marL="45720" marR="45720" anchor="ctr"/>
                </a:tc>
                <a:tc>
                  <a:txBody>
                    <a:bodyPr/>
                    <a:lstStyle/>
                    <a:p>
                      <a:pPr algn="l" fontAlgn="ctr"/>
                      <a:r>
                        <a:rPr lang="en-US" sz="1000" u="none" strike="noStrike"/>
                        <a:t>Florida</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err="1"/>
                        <a:t>Drupal</a:t>
                      </a:r>
                      <a:r>
                        <a:rPr lang="en-US" sz="1000" u="none" strike="noStrike" dirty="0"/>
                        <a:t> BE Engineer</a:t>
                      </a:r>
                      <a:endParaRPr lang="en-US" sz="1000" b="0" i="0" u="none" strike="noStrike" dirty="0">
                        <a:latin typeface="Arial"/>
                      </a:endParaRPr>
                    </a:p>
                  </a:txBody>
                  <a:tcPr marL="45720" marR="45720" anchor="ctr"/>
                </a:tc>
                <a:tc>
                  <a:txBody>
                    <a:bodyPr/>
                    <a:lstStyle/>
                    <a:p>
                      <a:pPr algn="l" fontAlgn="ctr"/>
                      <a:r>
                        <a:rPr lang="en-US" sz="1000" u="none" strike="noStrike"/>
                        <a:t>Greg Amaroso</a:t>
                      </a:r>
                      <a:endParaRPr lang="en-US" sz="1000" b="0" i="0" u="none" strike="noStrike">
                        <a:latin typeface="Arial"/>
                      </a:endParaRPr>
                    </a:p>
                  </a:txBody>
                  <a:tcPr marL="45720" marR="45720" anchor="ctr"/>
                </a:tc>
                <a:tc>
                  <a:txBody>
                    <a:bodyPr/>
                    <a:lstStyle/>
                    <a:p>
                      <a:pPr algn="l" fontAlgn="ctr"/>
                      <a:r>
                        <a:rPr lang="en-US" sz="1000" u="sng" strike="noStrike">
                          <a:hlinkClick r:id="rId5"/>
                        </a:rPr>
                        <a:t>gamaroso@doubleprime.com</a:t>
                      </a:r>
                      <a:endParaRPr lang="en-US" sz="1000" b="0" i="0" u="sng" strike="noStrike">
                        <a:solidFill>
                          <a:srgbClr val="0000FF"/>
                        </a:solidFill>
                        <a:latin typeface="Arial"/>
                      </a:endParaRPr>
                    </a:p>
                  </a:txBody>
                  <a:tcPr marL="45720" marR="45720" anchor="ctr"/>
                </a:tc>
                <a:tc>
                  <a:txBody>
                    <a:bodyPr/>
                    <a:lstStyle/>
                    <a:p>
                      <a:pPr algn="l" fontAlgn="ctr"/>
                      <a:r>
                        <a:rPr lang="en-US" sz="1000" u="none" strike="noStrike"/>
                        <a:t>484-202-0595</a:t>
                      </a:r>
                      <a:endParaRPr lang="en-US" sz="1000" b="0" i="0" u="none" strike="noStrike">
                        <a:latin typeface="Arial"/>
                      </a:endParaRPr>
                    </a:p>
                  </a:txBody>
                  <a:tcPr marL="45720" marR="45720" anchor="ctr"/>
                </a:tc>
                <a:tc>
                  <a:txBody>
                    <a:bodyPr/>
                    <a:lstStyle/>
                    <a:p>
                      <a:pPr algn="l" fontAlgn="ctr"/>
                      <a:r>
                        <a:rPr lang="en-US" sz="1000" u="none" strike="noStrike"/>
                        <a:t>Pennsylvania</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err="1"/>
                        <a:t>Drupal</a:t>
                      </a:r>
                      <a:r>
                        <a:rPr lang="en-US" sz="1000" u="none" strike="noStrike" dirty="0"/>
                        <a:t> FE Engineer</a:t>
                      </a:r>
                      <a:endParaRPr lang="en-US" sz="1000" b="0" i="0" u="none" strike="noStrike" dirty="0">
                        <a:latin typeface="Arial"/>
                      </a:endParaRPr>
                    </a:p>
                  </a:txBody>
                  <a:tcPr marL="45720" marR="45720" anchor="ctr"/>
                </a:tc>
                <a:tc>
                  <a:txBody>
                    <a:bodyPr/>
                    <a:lstStyle/>
                    <a:p>
                      <a:pPr algn="l" fontAlgn="ctr"/>
                      <a:r>
                        <a:rPr lang="en-US" sz="1000" u="none" strike="noStrike"/>
                        <a:t>Jeremy Donelson</a:t>
                      </a:r>
                      <a:endParaRPr lang="en-US" sz="1000" b="0" i="0" u="none" strike="noStrike">
                        <a:latin typeface="Arial"/>
                      </a:endParaRPr>
                    </a:p>
                  </a:txBody>
                  <a:tcPr marL="45720" marR="45720" anchor="ctr"/>
                </a:tc>
                <a:tc>
                  <a:txBody>
                    <a:bodyPr/>
                    <a:lstStyle/>
                    <a:p>
                      <a:pPr algn="l" fontAlgn="ctr"/>
                      <a:r>
                        <a:rPr lang="en-US" sz="1000" u="none" strike="noStrike"/>
                        <a:t>jdonelson@doubleprime.com</a:t>
                      </a:r>
                      <a:endParaRPr lang="en-US" sz="1000" b="0" i="0" u="none" strike="noStrike">
                        <a:latin typeface="Arial"/>
                      </a:endParaRPr>
                    </a:p>
                  </a:txBody>
                  <a:tcPr marL="45720" marR="45720" anchor="ctr"/>
                </a:tc>
                <a:tc>
                  <a:txBody>
                    <a:bodyPr/>
                    <a:lstStyle/>
                    <a:p>
                      <a:pPr algn="l" fontAlgn="ctr"/>
                      <a:r>
                        <a:rPr lang="en-US" sz="1000" u="none" strike="noStrike"/>
                        <a:t>845-339-2829</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rowSpan="2">
                  <a:txBody>
                    <a:bodyPr/>
                    <a:lstStyle/>
                    <a:p>
                      <a:pPr algn="ctr" fontAlgn="ctr"/>
                      <a:r>
                        <a:rPr lang="en-US" sz="1000" b="1" u="none" strike="noStrike" dirty="0"/>
                        <a:t>Alfresco</a:t>
                      </a:r>
                      <a:endParaRPr lang="en-US" sz="1000" b="1" i="0" u="none" strike="noStrike" dirty="0">
                        <a:latin typeface="Arial"/>
                      </a:endParaRPr>
                    </a:p>
                  </a:txBody>
                  <a:tcPr marL="45720" marR="45720" anchor="ctr"/>
                </a:tc>
                <a:tc>
                  <a:txBody>
                    <a:bodyPr/>
                    <a:lstStyle/>
                    <a:p>
                      <a:pPr algn="l" fontAlgn="ctr"/>
                      <a:r>
                        <a:rPr lang="en-US" sz="1000" u="none" strike="noStrike" dirty="0"/>
                        <a:t>Alfresco Producer</a:t>
                      </a:r>
                      <a:endParaRPr lang="en-US" sz="1000" b="0" i="0" u="none" strike="noStrike" dirty="0">
                        <a:latin typeface="Arial"/>
                      </a:endParaRPr>
                    </a:p>
                  </a:txBody>
                  <a:tcPr marL="45720" marR="45720" anchor="ctr"/>
                </a:tc>
                <a:tc>
                  <a:txBody>
                    <a:bodyPr/>
                    <a:lstStyle/>
                    <a:p>
                      <a:pPr algn="l" fontAlgn="ctr"/>
                      <a:r>
                        <a:rPr lang="en-US" sz="1000" u="none" strike="noStrike"/>
                        <a:t>Momo Furudate</a:t>
                      </a:r>
                      <a:endParaRPr lang="en-US" sz="1000" b="0" i="0" u="none" strike="noStrike">
                        <a:latin typeface="Arial"/>
                      </a:endParaRPr>
                    </a:p>
                  </a:txBody>
                  <a:tcPr marL="45720" marR="45720" anchor="ctr"/>
                </a:tc>
                <a:tc>
                  <a:txBody>
                    <a:bodyPr/>
                    <a:lstStyle/>
                    <a:p>
                      <a:pPr algn="l" fontAlgn="ctr"/>
                      <a:r>
                        <a:rPr lang="en-US" sz="1000" u="none" strike="noStrike" dirty="0"/>
                        <a:t>mfurudat@estee.com</a:t>
                      </a:r>
                      <a:endParaRPr lang="en-US" sz="1000" b="0" i="0" u="none" strike="noStrike" dirty="0">
                        <a:latin typeface="Arial"/>
                      </a:endParaRPr>
                    </a:p>
                  </a:txBody>
                  <a:tcPr marL="45720" marR="45720" anchor="ctr"/>
                </a:tc>
                <a:tc>
                  <a:txBody>
                    <a:bodyPr/>
                    <a:lstStyle/>
                    <a:p>
                      <a:pPr algn="l" fontAlgn="ctr"/>
                      <a:r>
                        <a:rPr lang="en-US" sz="1000" u="none" strike="noStrike"/>
                        <a:t>917-790-0164</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a:t>Alfresco Engineer</a:t>
                      </a:r>
                      <a:endParaRPr lang="en-US" sz="1000" b="0" i="0" u="none" strike="noStrike" dirty="0">
                        <a:latin typeface="Arial"/>
                      </a:endParaRPr>
                    </a:p>
                  </a:txBody>
                  <a:tcPr marL="45720" marR="45720" anchor="ctr"/>
                </a:tc>
                <a:tc>
                  <a:txBody>
                    <a:bodyPr/>
                    <a:lstStyle/>
                    <a:p>
                      <a:pPr algn="l" fontAlgn="ctr"/>
                      <a:r>
                        <a:rPr lang="en-US" sz="1000" u="none" strike="noStrike"/>
                        <a:t>Dennis Klungler</a:t>
                      </a:r>
                      <a:endParaRPr lang="en-US" sz="1000" b="0" i="0" u="none" strike="noStrike">
                        <a:latin typeface="Arial"/>
                      </a:endParaRPr>
                    </a:p>
                  </a:txBody>
                  <a:tcPr marL="45720" marR="45720" anchor="ctr"/>
                </a:tc>
                <a:tc>
                  <a:txBody>
                    <a:bodyPr/>
                    <a:lstStyle/>
                    <a:p>
                      <a:pPr algn="l" fontAlgn="ctr"/>
                      <a:r>
                        <a:rPr lang="en-US" sz="1000" u="none" strike="noStrike"/>
                        <a:t>dklungler@doubleprime.com</a:t>
                      </a:r>
                      <a:endParaRPr lang="en-US" sz="1000" b="0" i="0" u="none" strike="noStrike">
                        <a:latin typeface="Arial"/>
                      </a:endParaRPr>
                    </a:p>
                  </a:txBody>
                  <a:tcPr marL="45720" marR="4572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u="none" strike="noStrike" kern="1200" dirty="0" smtClean="0">
                          <a:solidFill>
                            <a:schemeClr val="dk1"/>
                          </a:solidFill>
                          <a:latin typeface="+mn-lt"/>
                          <a:ea typeface="+mn-ea"/>
                          <a:cs typeface="+mn-cs"/>
                        </a:rPr>
                        <a:t>407-476-1420</a:t>
                      </a:r>
                    </a:p>
                  </a:txBody>
                  <a:tcPr marL="45720" marR="45720" anchor="ctr"/>
                </a:tc>
                <a:tc>
                  <a:txBody>
                    <a:bodyPr/>
                    <a:lstStyle/>
                    <a:p>
                      <a:pPr algn="l" fontAlgn="ctr"/>
                      <a:r>
                        <a:rPr lang="en-US" sz="1000" u="none" strike="noStrike"/>
                        <a:t>Florida</a:t>
                      </a:r>
                      <a:endParaRPr lang="en-US" sz="1000" b="0" i="0" u="none" strike="noStrike">
                        <a:latin typeface="Arial"/>
                      </a:endParaRPr>
                    </a:p>
                  </a:txBody>
                  <a:tcPr marL="45720" marR="45720" anchor="ctr"/>
                </a:tc>
              </a:tr>
              <a:tr h="173164">
                <a:tc rowSpan="3">
                  <a:txBody>
                    <a:bodyPr/>
                    <a:lstStyle/>
                    <a:p>
                      <a:pPr algn="ctr" fontAlgn="ctr"/>
                      <a:r>
                        <a:rPr lang="en-US" sz="1000" b="1" u="none" strike="noStrike" dirty="0"/>
                        <a:t>RB Editor</a:t>
                      </a:r>
                      <a:endParaRPr lang="en-US" sz="1000" b="1" i="0" u="none" strike="noStrike" dirty="0">
                        <a:latin typeface="Arial"/>
                      </a:endParaRPr>
                    </a:p>
                  </a:txBody>
                  <a:tcPr marL="45720" marR="45720" anchor="ctr"/>
                </a:tc>
                <a:tc>
                  <a:txBody>
                    <a:bodyPr/>
                    <a:lstStyle/>
                    <a:p>
                      <a:pPr algn="l" fontAlgn="ctr"/>
                      <a:r>
                        <a:rPr lang="en-US" sz="1000" u="none" strike="noStrike" dirty="0"/>
                        <a:t>RB </a:t>
                      </a:r>
                      <a:r>
                        <a:rPr lang="en-US" sz="1000" u="none" strike="noStrike" dirty="0" err="1"/>
                        <a:t>roducer</a:t>
                      </a:r>
                      <a:endParaRPr lang="en-US" sz="1000" b="0" i="0" u="none" strike="noStrike" dirty="0">
                        <a:latin typeface="Arial"/>
                      </a:endParaRPr>
                    </a:p>
                  </a:txBody>
                  <a:tcPr marL="45720" marR="45720" anchor="ctr"/>
                </a:tc>
                <a:tc>
                  <a:txBody>
                    <a:bodyPr/>
                    <a:lstStyle/>
                    <a:p>
                      <a:pPr algn="l" fontAlgn="ctr"/>
                      <a:r>
                        <a:rPr lang="en-US" sz="1000" u="none" strike="noStrike"/>
                        <a:t>Momo Furudate</a:t>
                      </a:r>
                      <a:endParaRPr lang="en-US" sz="1000" b="0" i="0" u="none" strike="noStrike">
                        <a:latin typeface="Arial"/>
                      </a:endParaRPr>
                    </a:p>
                  </a:txBody>
                  <a:tcPr marL="45720" marR="45720" anchor="ctr"/>
                </a:tc>
                <a:tc>
                  <a:txBody>
                    <a:bodyPr/>
                    <a:lstStyle/>
                    <a:p>
                      <a:pPr algn="l" fontAlgn="ctr"/>
                      <a:r>
                        <a:rPr lang="en-US" sz="1000" u="none" strike="noStrike"/>
                        <a:t>mfurudat@estee.com</a:t>
                      </a:r>
                      <a:endParaRPr lang="en-US" sz="1000" b="0" i="0" u="none" strike="noStrike">
                        <a:latin typeface="Arial"/>
                      </a:endParaRPr>
                    </a:p>
                  </a:txBody>
                  <a:tcPr marL="45720" marR="45720" anchor="ctr"/>
                </a:tc>
                <a:tc>
                  <a:txBody>
                    <a:bodyPr/>
                    <a:lstStyle/>
                    <a:p>
                      <a:pPr algn="l" fontAlgn="ctr"/>
                      <a:r>
                        <a:rPr lang="en-US" sz="1000" u="none" strike="noStrike"/>
                        <a:t>917-790-0164</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a:t>RB BE Engineer</a:t>
                      </a:r>
                      <a:endParaRPr lang="en-US" sz="1000" b="0" i="0" u="none" strike="noStrike" dirty="0">
                        <a:latin typeface="Arial"/>
                      </a:endParaRPr>
                    </a:p>
                  </a:txBody>
                  <a:tcPr marL="45720" marR="45720" anchor="ctr"/>
                </a:tc>
                <a:tc>
                  <a:txBody>
                    <a:bodyPr/>
                    <a:lstStyle/>
                    <a:p>
                      <a:pPr algn="l" fontAlgn="ctr"/>
                      <a:r>
                        <a:rPr lang="en-US" sz="1000" u="none" strike="noStrike"/>
                        <a:t>Cornel Ghiban </a:t>
                      </a:r>
                      <a:endParaRPr lang="en-US" sz="1000" b="0" i="0" u="none" strike="noStrike">
                        <a:latin typeface="Arial"/>
                      </a:endParaRPr>
                    </a:p>
                  </a:txBody>
                  <a:tcPr marL="45720" marR="45720" anchor="ctr"/>
                </a:tc>
                <a:tc>
                  <a:txBody>
                    <a:bodyPr/>
                    <a:lstStyle/>
                    <a:p>
                      <a:pPr algn="l" fontAlgn="ctr"/>
                      <a:r>
                        <a:rPr lang="en-US" sz="1000" u="none" strike="noStrike"/>
                        <a:t>cghiban@estee.com</a:t>
                      </a:r>
                      <a:endParaRPr lang="en-US" sz="1000" b="0" i="0" u="none" strike="noStrike">
                        <a:latin typeface="Arial"/>
                      </a:endParaRPr>
                    </a:p>
                  </a:txBody>
                  <a:tcPr marL="45720" marR="45720" anchor="ctr"/>
                </a:tc>
                <a:tc>
                  <a:txBody>
                    <a:bodyPr/>
                    <a:lstStyle/>
                    <a:p>
                      <a:pPr algn="l" fontAlgn="ctr"/>
                      <a:r>
                        <a:rPr lang="en-US" sz="1000" u="none" strike="noStrike"/>
                        <a:t>917-790-0267</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a:t>RB FE Engineer</a:t>
                      </a:r>
                      <a:endParaRPr lang="en-US" sz="1000" b="0" i="0" u="none" strike="noStrike" dirty="0">
                        <a:latin typeface="Arial"/>
                      </a:endParaRPr>
                    </a:p>
                  </a:txBody>
                  <a:tcPr marL="45720" marR="45720" anchor="ctr"/>
                </a:tc>
                <a:tc>
                  <a:txBody>
                    <a:bodyPr/>
                    <a:lstStyle/>
                    <a:p>
                      <a:pPr algn="l" fontAlgn="ctr"/>
                      <a:r>
                        <a:rPr lang="en-US" sz="1000" u="none" strike="noStrike" dirty="0"/>
                        <a:t>James </a:t>
                      </a:r>
                      <a:r>
                        <a:rPr lang="en-US" sz="1000" u="none" strike="noStrike" dirty="0" err="1"/>
                        <a:t>DiPina</a:t>
                      </a:r>
                      <a:endParaRPr lang="en-US" sz="1000" b="0" i="0" u="none" strike="noStrike" dirty="0">
                        <a:latin typeface="Arial"/>
                      </a:endParaRPr>
                    </a:p>
                  </a:txBody>
                  <a:tcPr marL="45720" marR="45720" anchor="ctr"/>
                </a:tc>
                <a:tc>
                  <a:txBody>
                    <a:bodyPr/>
                    <a:lstStyle/>
                    <a:p>
                      <a:pPr algn="l" fontAlgn="ctr"/>
                      <a:r>
                        <a:rPr lang="en-US" sz="1000" u="none" strike="noStrike"/>
                        <a:t>jdipina@doubleprime.com</a:t>
                      </a:r>
                      <a:endParaRPr lang="en-US" sz="1000" b="0" i="0" u="none" strike="noStrike">
                        <a:latin typeface="Arial"/>
                      </a:endParaRPr>
                    </a:p>
                  </a:txBody>
                  <a:tcPr marL="45720" marR="45720" anchor="ctr"/>
                </a:tc>
                <a:tc>
                  <a:txBody>
                    <a:bodyPr/>
                    <a:lstStyle/>
                    <a:p>
                      <a:pPr algn="l" fontAlgn="ctr"/>
                      <a:r>
                        <a:rPr lang="en-US" sz="1000" u="none" strike="noStrike"/>
                        <a:t>339-222-7819</a:t>
                      </a:r>
                      <a:endParaRPr lang="en-US" sz="1000" b="0" i="0" u="none" strike="noStrike">
                        <a:latin typeface="Arial"/>
                      </a:endParaRPr>
                    </a:p>
                  </a:txBody>
                  <a:tcPr marL="45720" marR="45720" anchor="ctr"/>
                </a:tc>
                <a:tc>
                  <a:txBody>
                    <a:bodyPr/>
                    <a:lstStyle/>
                    <a:p>
                      <a:pPr algn="l" fontAlgn="ctr"/>
                      <a:r>
                        <a:rPr lang="en-US" sz="1000" u="none" strike="noStrike" dirty="0" smtClean="0"/>
                        <a:t>Massachusetts</a:t>
                      </a:r>
                      <a:endParaRPr lang="en-US" sz="1000" b="0" i="0" u="none" strike="noStrike" dirty="0">
                        <a:latin typeface="Arial"/>
                      </a:endParaRPr>
                    </a:p>
                  </a:txBody>
                  <a:tcPr marL="45720" marR="45720" anchor="ct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North America Brand Teams</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
        <p:nvSpPr>
          <p:cNvPr id="6" name="Content Placeholder 2"/>
          <p:cNvSpPr>
            <a:spLocks noGrp="1"/>
          </p:cNvSpPr>
          <p:nvPr>
            <p:ph idx="1"/>
          </p:nvPr>
        </p:nvSpPr>
        <p:spPr>
          <a:xfrm>
            <a:off x="457200" y="1341437"/>
            <a:ext cx="8229600" cy="4525963"/>
          </a:xfrm>
        </p:spPr>
        <p:txBody>
          <a:bodyPr/>
          <a:lstStyle/>
          <a:p>
            <a:r>
              <a:rPr lang="en-US" dirty="0" smtClean="0"/>
              <a:t>Need to add</a:t>
            </a:r>
          </a:p>
          <a:p>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United Kingdom</a:t>
            </a:r>
            <a:endParaRPr lang="en-US" dirty="0"/>
          </a:p>
        </p:txBody>
      </p:sp>
      <p:sp>
        <p:nvSpPr>
          <p:cNvPr id="3" name="Content Placeholder 2"/>
          <p:cNvSpPr>
            <a:spLocks noGrp="1"/>
          </p:cNvSpPr>
          <p:nvPr>
            <p:ph idx="1"/>
          </p:nvPr>
        </p:nvSpPr>
        <p:spPr/>
        <p:txBody>
          <a:bodyPr/>
          <a:lstStyle/>
          <a:p>
            <a:r>
              <a:rPr lang="en-US" dirty="0" smtClean="0"/>
              <a:t>Need to add</a:t>
            </a:r>
          </a:p>
          <a:p>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Rapid Rollout</a:t>
            </a:r>
            <a:endParaRPr lang="en-US" dirty="0"/>
          </a:p>
        </p:txBody>
      </p:sp>
      <p:sp>
        <p:nvSpPr>
          <p:cNvPr id="4" name="Date Placeholder 3"/>
          <p:cNvSpPr>
            <a:spLocks noGrp="1"/>
          </p:cNvSpPr>
          <p:nvPr>
            <p:ph type="dt" sz="half" idx="2"/>
          </p:nvPr>
        </p:nvSpPr>
        <p:spPr/>
        <p:txBody>
          <a:bodyPr/>
          <a:lstStyle/>
          <a:p>
            <a:fld id="{A2724045-E629-4D6D-83C4-70FF362D3FB3}" type="datetime1">
              <a:rPr lang="en-US" smtClean="0"/>
              <a:pPr/>
              <a:t>3/13/2014</a:t>
            </a:fld>
            <a:endParaRPr lang="en-US" dirty="0"/>
          </a:p>
        </p:txBody>
      </p:sp>
      <p:graphicFrame>
        <p:nvGraphicFramePr>
          <p:cNvPr id="5" name="Table 4"/>
          <p:cNvGraphicFramePr>
            <a:graphicFrameLocks noGrp="1"/>
          </p:cNvGraphicFramePr>
          <p:nvPr/>
        </p:nvGraphicFramePr>
        <p:xfrm>
          <a:off x="457200" y="1524000"/>
          <a:ext cx="8305800" cy="4328158"/>
        </p:xfrm>
        <a:graphic>
          <a:graphicData uri="http://schemas.openxmlformats.org/drawingml/2006/table">
            <a:tbl>
              <a:tblPr>
                <a:tableStyleId>{073A0DAA-6AF3-43AB-8588-CEC1D06C72B9}</a:tableStyleId>
              </a:tblPr>
              <a:tblGrid>
                <a:gridCol w="1168460"/>
                <a:gridCol w="1454082"/>
                <a:gridCol w="1236620"/>
                <a:gridCol w="2084439"/>
                <a:gridCol w="1125579"/>
                <a:gridCol w="1236620"/>
              </a:tblGrid>
              <a:tr h="380999">
                <a:tc>
                  <a:txBody>
                    <a:bodyPr/>
                    <a:lstStyle/>
                    <a:p>
                      <a:pPr algn="ctr" fontAlgn="ctr"/>
                      <a:r>
                        <a:rPr lang="en-US" sz="1200" b="1" u="none" strike="noStrike" dirty="0" smtClean="0"/>
                        <a:t>Team</a:t>
                      </a:r>
                      <a:endParaRPr lang="en-US" sz="1200" b="1" i="0" u="none" strike="noStrike" dirty="0">
                        <a:latin typeface="Arial"/>
                      </a:endParaRPr>
                    </a:p>
                  </a:txBody>
                  <a:tcPr marL="45720" marR="45720" anchor="b"/>
                </a:tc>
                <a:tc>
                  <a:txBody>
                    <a:bodyPr/>
                    <a:lstStyle/>
                    <a:p>
                      <a:pPr algn="l" fontAlgn="ctr"/>
                      <a:r>
                        <a:rPr lang="en-US" sz="1200" b="1" u="none" strike="noStrike" dirty="0"/>
                        <a:t>Role</a:t>
                      </a:r>
                      <a:endParaRPr lang="en-US" sz="1200" b="1" i="0" u="none" strike="noStrike" dirty="0">
                        <a:latin typeface="Arial"/>
                      </a:endParaRPr>
                    </a:p>
                  </a:txBody>
                  <a:tcPr marL="45720" marR="45720" anchor="b"/>
                </a:tc>
                <a:tc>
                  <a:txBody>
                    <a:bodyPr/>
                    <a:lstStyle/>
                    <a:p>
                      <a:pPr algn="l" fontAlgn="ctr"/>
                      <a:r>
                        <a:rPr lang="en-US" sz="1200" b="1" u="none" strike="noStrike" dirty="0"/>
                        <a:t>Name</a:t>
                      </a:r>
                      <a:endParaRPr lang="en-US" sz="1200" b="1" i="0" u="none" strike="noStrike" dirty="0">
                        <a:latin typeface="Arial"/>
                      </a:endParaRPr>
                    </a:p>
                  </a:txBody>
                  <a:tcPr marL="45720" marR="45720" anchor="b"/>
                </a:tc>
                <a:tc>
                  <a:txBody>
                    <a:bodyPr/>
                    <a:lstStyle/>
                    <a:p>
                      <a:pPr algn="l" fontAlgn="ctr"/>
                      <a:r>
                        <a:rPr lang="en-US" sz="1200" b="1" u="none" strike="noStrike" dirty="0"/>
                        <a:t>Email</a:t>
                      </a:r>
                      <a:endParaRPr lang="en-US" sz="1200" b="1" i="0" u="none" strike="noStrike" dirty="0">
                        <a:latin typeface="Arial"/>
                      </a:endParaRPr>
                    </a:p>
                  </a:txBody>
                  <a:tcPr marL="45720" marR="45720" anchor="b"/>
                </a:tc>
                <a:tc>
                  <a:txBody>
                    <a:bodyPr/>
                    <a:lstStyle/>
                    <a:p>
                      <a:pPr algn="l" fontAlgn="ctr"/>
                      <a:r>
                        <a:rPr lang="en-US" sz="1200" b="1" u="none" strike="noStrike" dirty="0"/>
                        <a:t>Phone</a:t>
                      </a:r>
                      <a:endParaRPr lang="en-US" sz="1200" b="1" i="0" u="none" strike="noStrike" dirty="0">
                        <a:latin typeface="Arial"/>
                      </a:endParaRPr>
                    </a:p>
                  </a:txBody>
                  <a:tcPr marL="45720" marR="45720" anchor="b"/>
                </a:tc>
                <a:tc>
                  <a:txBody>
                    <a:bodyPr/>
                    <a:lstStyle/>
                    <a:p>
                      <a:pPr algn="l" fontAlgn="ctr"/>
                      <a:r>
                        <a:rPr lang="en-US" sz="1200" b="1" u="none" strike="noStrike" dirty="0"/>
                        <a:t>Location</a:t>
                      </a:r>
                      <a:endParaRPr lang="en-US" sz="1200" b="1" i="0" u="none" strike="noStrike" dirty="0">
                        <a:latin typeface="Arial"/>
                      </a:endParaRPr>
                    </a:p>
                  </a:txBody>
                  <a:tcPr marL="45720" marR="45720" anchor="b"/>
                </a:tc>
              </a:tr>
              <a:tr h="289559">
                <a:tc>
                  <a:txBody>
                    <a:bodyPr/>
                    <a:lstStyle/>
                    <a:p>
                      <a:pPr algn="ctr" fontAlgn="ctr"/>
                      <a:r>
                        <a:rPr lang="en-US" sz="1000" b="1" i="0" u="none" strike="noStrike" dirty="0" smtClean="0">
                          <a:latin typeface="Arial"/>
                        </a:rPr>
                        <a:t>Phase 1 &amp; 2</a:t>
                      </a:r>
                      <a:endParaRPr lang="en-US" sz="1000" b="1" i="0" u="none" strike="noStrike" dirty="0">
                        <a:latin typeface="Arial"/>
                      </a:endParaRPr>
                    </a:p>
                  </a:txBody>
                  <a:tcPr marL="45720" marR="45720" anchor="ctr"/>
                </a:tc>
                <a:tc>
                  <a:txBody>
                    <a:bodyPr/>
                    <a:lstStyle/>
                    <a:p>
                      <a:pPr algn="l" fontAlgn="ctr"/>
                      <a:r>
                        <a:rPr lang="en-US" sz="1000" b="0" i="0" u="none" strike="noStrike" dirty="0" smtClean="0">
                          <a:latin typeface="Arial"/>
                        </a:rPr>
                        <a:t>Program Manager</a:t>
                      </a:r>
                      <a:endParaRPr lang="en-US" sz="1000" b="0" i="0" u="none" strike="noStrike" dirty="0">
                        <a:latin typeface="Arial"/>
                      </a:endParaRPr>
                    </a:p>
                  </a:txBody>
                  <a:tcPr marL="45720" marR="4572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dirty="0" smtClean="0">
                          <a:latin typeface="+mn-lt"/>
                        </a:rPr>
                        <a:t>Rags Seshadri</a:t>
                      </a:r>
                    </a:p>
                  </a:txBody>
                  <a:tcPr marL="45720" marR="45720" anchor="ctr"/>
                </a:tc>
                <a:tc>
                  <a:txBody>
                    <a:bodyPr/>
                    <a:lstStyle/>
                    <a:p>
                      <a:pPr algn="l" fontAlgn="ctr"/>
                      <a:r>
                        <a:rPr lang="en-US" sz="1000" b="0" i="0" u="none" strike="noStrike" dirty="0" smtClean="0">
                          <a:latin typeface="+mn-lt"/>
                        </a:rPr>
                        <a:t>nseshadr@estee.com</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917-790-0047</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New York</a:t>
                      </a:r>
                      <a:endParaRPr lang="en-US" sz="1000" b="0" i="0" u="none" strike="noStrike" dirty="0">
                        <a:latin typeface="Arial"/>
                      </a:endParaRPr>
                    </a:p>
                  </a:txBody>
                  <a:tcPr marL="45720" marR="45720" anchor="ctr"/>
                </a:tc>
              </a:tr>
              <a:tr h="289559">
                <a:tc rowSpan="2">
                  <a:txBody>
                    <a:bodyPr/>
                    <a:lstStyle/>
                    <a:p>
                      <a:pPr algn="ctr" fontAlgn="ctr"/>
                      <a:r>
                        <a:rPr lang="en-US" sz="1000" b="1" u="none" strike="noStrike" dirty="0" smtClean="0"/>
                        <a:t>Phase 1</a:t>
                      </a:r>
                      <a:endParaRPr lang="en-US" sz="1000" b="1" i="0" u="none" strike="noStrike" dirty="0">
                        <a:latin typeface="Arial"/>
                      </a:endParaRPr>
                    </a:p>
                  </a:txBody>
                  <a:tcPr marL="45720" marR="45720" anchor="ctr"/>
                </a:tc>
                <a:tc>
                  <a:txBody>
                    <a:bodyPr/>
                    <a:lstStyle/>
                    <a:p>
                      <a:pPr algn="l" fontAlgn="ctr"/>
                      <a:r>
                        <a:rPr lang="en-US" sz="1000" u="none" strike="noStrike" dirty="0" smtClean="0"/>
                        <a:t>Engineer</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Paul Grassie</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hlinkClick r:id="rId2"/>
                        </a:rPr>
                        <a:t>pgrassie@doubleprime.com</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9087885564</a:t>
                      </a:r>
                      <a:endParaRPr lang="en-US" sz="1000" b="0" i="0" u="none" strike="noStrike" dirty="0">
                        <a:latin typeface="Arial"/>
                      </a:endParaRPr>
                    </a:p>
                  </a:txBody>
                  <a:tcPr marL="45720" marR="45720" anchor="ctr"/>
                </a:tc>
                <a:tc>
                  <a:txBody>
                    <a:bodyPr/>
                    <a:lstStyle/>
                    <a:p>
                      <a:pPr algn="l" fontAlgn="ctr"/>
                      <a:endParaRPr lang="en-US" sz="1000" b="0" i="0" u="none" strike="noStrike" dirty="0">
                        <a:latin typeface="Arial"/>
                      </a:endParaRPr>
                    </a:p>
                  </a:txBody>
                  <a:tcPr marL="45720" marR="45720" anchor="ctr"/>
                </a:tc>
              </a:tr>
              <a:tr h="320041">
                <a:tc vMerge="1">
                  <a:txBody>
                    <a:bodyPr/>
                    <a:lstStyle/>
                    <a:p>
                      <a:endParaRPr lang="en-US"/>
                    </a:p>
                  </a:txBody>
                  <a:tcPr/>
                </a:tc>
                <a:tc>
                  <a:txBody>
                    <a:bodyPr/>
                    <a:lstStyle/>
                    <a:p>
                      <a:pPr algn="l" fontAlgn="ctr"/>
                      <a:r>
                        <a:rPr lang="en-US" sz="1000" u="none" strike="noStrike" dirty="0"/>
                        <a:t>Engineer</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James Gardner</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jgardner@doubleprime.com</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850-233-0069</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Florida</a:t>
                      </a:r>
                      <a:endParaRPr lang="en-US" sz="1000" b="0" i="0" u="none" strike="noStrike" dirty="0">
                        <a:latin typeface="Arial"/>
                      </a:endParaRPr>
                    </a:p>
                  </a:txBody>
                  <a:tcPr marL="45720" marR="45720" anchor="ctr"/>
                </a:tc>
              </a:tr>
              <a:tr h="304800">
                <a:tc>
                  <a:txBody>
                    <a:bodyPr/>
                    <a:lstStyle/>
                    <a:p>
                      <a:pPr algn="ctr" fontAlgn="ctr"/>
                      <a:r>
                        <a:rPr lang="en-US" sz="1000" b="1" u="none" strike="noStrike" dirty="0" smtClean="0"/>
                        <a:t>Phase 2</a:t>
                      </a:r>
                      <a:endParaRPr lang="en-US" sz="1000" b="1" i="0" u="none" strike="noStrike" dirty="0">
                        <a:latin typeface="Arial"/>
                      </a:endParaRPr>
                    </a:p>
                  </a:txBody>
                  <a:tcPr marL="45720" marR="45720" anchor="ctr"/>
                </a:tc>
                <a:tc>
                  <a:txBody>
                    <a:bodyPr/>
                    <a:lstStyle/>
                    <a:p>
                      <a:pPr algn="l" fontAlgn="ctr"/>
                      <a:r>
                        <a:rPr lang="en-US" sz="1000" u="none" strike="noStrike" dirty="0" smtClean="0"/>
                        <a:t>Engineer</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Paul Bruno</a:t>
                      </a:r>
                      <a:endParaRPr lang="en-US" sz="1000" b="0" i="0" u="none" strike="noStrike" dirty="0">
                        <a:latin typeface="Arial"/>
                      </a:endParaRPr>
                    </a:p>
                  </a:txBody>
                  <a:tcPr marL="45720" marR="45720" anchor="ctr"/>
                </a:tc>
                <a:tc>
                  <a:txBody>
                    <a:bodyPr/>
                    <a:lstStyle/>
                    <a:p>
                      <a:pPr algn="l" fontAlgn="ctr"/>
                      <a:r>
                        <a:rPr lang="en-US" sz="1000" b="0" i="0" u="sng" strike="noStrike" dirty="0" smtClean="0">
                          <a:solidFill>
                            <a:srgbClr val="0000FF"/>
                          </a:solidFill>
                          <a:latin typeface="+mn-lt"/>
                        </a:rPr>
                        <a:t>pbruno@doubleprime.com</a:t>
                      </a:r>
                      <a:endParaRPr lang="en-US" sz="1000" b="0" i="0" u="sng" strike="noStrike" dirty="0">
                        <a:solidFill>
                          <a:srgbClr val="0000FF"/>
                        </a:solidFill>
                        <a:latin typeface="Arial"/>
                      </a:endParaRPr>
                    </a:p>
                  </a:txBody>
                  <a:tcPr marL="45720" marR="45720" anchor="ctr"/>
                </a:tc>
                <a:tc>
                  <a:txBody>
                    <a:bodyPr/>
                    <a:lstStyle/>
                    <a:p>
                      <a:pPr algn="l" fontAlgn="ctr"/>
                      <a:endParaRPr lang="en-US" sz="1000" b="0" i="0" u="none" strike="noStrike" dirty="0">
                        <a:latin typeface="Arial"/>
                      </a:endParaRPr>
                    </a:p>
                  </a:txBody>
                  <a:tcPr marL="45720" marR="45720" anchor="ctr"/>
                </a:tc>
                <a:tc>
                  <a:txBody>
                    <a:bodyPr/>
                    <a:lstStyle/>
                    <a:p>
                      <a:pPr algn="l" fontAlgn="ctr"/>
                      <a:endParaRPr lang="en-US" sz="1000" b="0" i="0" u="none" strike="noStrike">
                        <a:latin typeface="Arial"/>
                      </a:endParaRPr>
                    </a:p>
                  </a:txBody>
                  <a:tcPr marL="45720" marR="45720" anchor="ctr"/>
                </a:tc>
              </a:tr>
              <a:tr h="304800">
                <a:tc>
                  <a:txBody>
                    <a:bodyPr/>
                    <a:lstStyle/>
                    <a:p>
                      <a:pPr algn="ctr" fontAlgn="ctr"/>
                      <a:r>
                        <a:rPr lang="en-US" sz="1000" b="1" i="0" u="none" strike="noStrike" dirty="0" smtClean="0">
                          <a:latin typeface="Arial"/>
                        </a:rPr>
                        <a:t>Phase 2.5</a:t>
                      </a:r>
                    </a:p>
                    <a:p>
                      <a:pPr marL="0" marR="0" indent="0" algn="ctr" defTabSz="914400" rtl="0" eaLnBrk="1" fontAlgn="ctr" latinLnBrk="0" hangingPunct="1">
                        <a:lnSpc>
                          <a:spcPct val="100000"/>
                        </a:lnSpc>
                        <a:spcBef>
                          <a:spcPts val="0"/>
                        </a:spcBef>
                        <a:spcAft>
                          <a:spcPts val="0"/>
                        </a:spcAft>
                        <a:buClrTx/>
                        <a:buSzTx/>
                        <a:buFontTx/>
                        <a:buNone/>
                        <a:tabLst/>
                        <a:defRPr/>
                      </a:pPr>
                      <a:r>
                        <a:rPr lang="en-US" sz="1000" i="1" dirty="0" smtClean="0">
                          <a:solidFill>
                            <a:schemeClr val="tx1"/>
                          </a:solidFill>
                          <a:latin typeface="Calibri" pitchFamily="34" charset="0"/>
                          <a:cs typeface="Arial" pitchFamily="34" charset="0"/>
                        </a:rPr>
                        <a:t>(Stores, </a:t>
                      </a:r>
                      <a:r>
                        <a:rPr lang="en-US" sz="1000" i="1" dirty="0" err="1" smtClean="0">
                          <a:solidFill>
                            <a:schemeClr val="tx1"/>
                          </a:solidFill>
                          <a:latin typeface="Calibri" pitchFamily="34" charset="0"/>
                          <a:cs typeface="Arial" pitchFamily="34" charset="0"/>
                        </a:rPr>
                        <a:t>Endeca</a:t>
                      </a:r>
                      <a:r>
                        <a:rPr lang="en-US" sz="1000" i="1" dirty="0" smtClean="0">
                          <a:solidFill>
                            <a:schemeClr val="tx1"/>
                          </a:solidFill>
                          <a:latin typeface="Calibri" pitchFamily="34" charset="0"/>
                          <a:cs typeface="Arial" pitchFamily="34" charset="0"/>
                        </a:rPr>
                        <a:t>, </a:t>
                      </a:r>
                      <a:r>
                        <a:rPr lang="en-US" sz="1000" i="1" dirty="0" err="1" smtClean="0">
                          <a:solidFill>
                            <a:schemeClr val="tx1"/>
                          </a:solidFill>
                          <a:latin typeface="Calibri" pitchFamily="34" charset="0"/>
                          <a:cs typeface="Arial" pitchFamily="34" charset="0"/>
                        </a:rPr>
                        <a:t>Bazaarvoice</a:t>
                      </a:r>
                      <a:r>
                        <a:rPr lang="en-US" sz="1000" i="1" dirty="0" smtClean="0">
                          <a:solidFill>
                            <a:schemeClr val="tx1"/>
                          </a:solidFill>
                          <a:latin typeface="Calibri" pitchFamily="34" charset="0"/>
                          <a:cs typeface="Arial" pitchFamily="34" charset="0"/>
                        </a:rPr>
                        <a:t>)</a:t>
                      </a:r>
                    </a:p>
                  </a:txBody>
                  <a:tcPr marL="45720" marR="45720" anchor="ctr"/>
                </a:tc>
                <a:tc>
                  <a:txBody>
                    <a:bodyPr/>
                    <a:lstStyle/>
                    <a:p>
                      <a:pPr algn="l" fontAlgn="ctr"/>
                      <a:r>
                        <a:rPr lang="en-US" sz="1000" u="none" strike="noStrike" dirty="0" smtClean="0"/>
                        <a:t>Engineer</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Mamta Bhardwaj</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mbhardwaj@doubleprime.com</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mn-lt"/>
                        </a:rPr>
                        <a:t>917-790-0084</a:t>
                      </a:r>
                      <a:endParaRPr lang="en-US" sz="1000" b="0" i="0" u="none" strike="noStrike" dirty="0">
                        <a:latin typeface="Arial"/>
                      </a:endParaRPr>
                    </a:p>
                  </a:txBody>
                  <a:tcPr marL="45720" marR="45720" anchor="ctr"/>
                </a:tc>
                <a:tc>
                  <a:txBody>
                    <a:bodyPr/>
                    <a:lstStyle/>
                    <a:p>
                      <a:pPr algn="l" fontAlgn="ctr"/>
                      <a:r>
                        <a:rPr lang="en-US" sz="1000" b="0" i="0" u="none" strike="noStrike" dirty="0" smtClean="0">
                          <a:latin typeface="Arial"/>
                        </a:rPr>
                        <a:t>India</a:t>
                      </a:r>
                      <a:endParaRPr lang="en-US" sz="1000" b="0" i="0" u="none" strike="noStrike" dirty="0">
                        <a:latin typeface="Arial"/>
                      </a:endParaRPr>
                    </a:p>
                  </a:txBody>
                  <a:tcPr marL="45720" marR="45720" anchor="ctr"/>
                </a:tc>
              </a:tr>
              <a:tr h="173164">
                <a:tc rowSpan="4">
                  <a:txBody>
                    <a:bodyPr/>
                    <a:lstStyle/>
                    <a:p>
                      <a:pPr algn="ctr" fontAlgn="ctr"/>
                      <a:r>
                        <a:rPr lang="en-US" sz="1000" b="1" u="none" strike="noStrike" dirty="0" err="1"/>
                        <a:t>DrupalGem</a:t>
                      </a:r>
                      <a:endParaRPr lang="en-US" sz="1000" b="1" i="0" u="none" strike="noStrike" dirty="0">
                        <a:latin typeface="Arial"/>
                      </a:endParaRPr>
                    </a:p>
                  </a:txBody>
                  <a:tcPr marL="45720" marR="45720" anchor="ctr"/>
                </a:tc>
                <a:tc>
                  <a:txBody>
                    <a:bodyPr/>
                    <a:lstStyle/>
                    <a:p>
                      <a:pPr algn="l" fontAlgn="ctr"/>
                      <a:r>
                        <a:rPr lang="en-US" sz="1000" u="none" strike="noStrike"/>
                        <a:t>Drupal Producer</a:t>
                      </a:r>
                      <a:endParaRPr lang="en-US" sz="1000" b="0" i="0" u="none" strike="noStrike">
                        <a:latin typeface="Arial"/>
                      </a:endParaRPr>
                    </a:p>
                  </a:txBody>
                  <a:tcPr marL="45720" marR="45720" anchor="ctr"/>
                </a:tc>
                <a:tc>
                  <a:txBody>
                    <a:bodyPr/>
                    <a:lstStyle/>
                    <a:p>
                      <a:pPr algn="l" fontAlgn="ctr"/>
                      <a:r>
                        <a:rPr lang="en-US" sz="1000" u="none" strike="noStrike"/>
                        <a:t>Laura Leslie</a:t>
                      </a:r>
                      <a:endParaRPr lang="en-US" sz="1000" b="0" i="0" u="none" strike="noStrike">
                        <a:latin typeface="Arial"/>
                      </a:endParaRPr>
                    </a:p>
                  </a:txBody>
                  <a:tcPr marL="45720" marR="45720" anchor="ctr"/>
                </a:tc>
                <a:tc>
                  <a:txBody>
                    <a:bodyPr/>
                    <a:lstStyle/>
                    <a:p>
                      <a:pPr algn="l" fontAlgn="ctr"/>
                      <a:r>
                        <a:rPr lang="en-US" sz="1000" u="sng" strike="noStrike">
                          <a:hlinkClick r:id="rId3"/>
                        </a:rPr>
                        <a:t>lleslie@estee.com</a:t>
                      </a:r>
                      <a:endParaRPr lang="en-US" sz="1000" b="0" i="0" u="sng" strike="noStrike">
                        <a:solidFill>
                          <a:srgbClr val="0000FF"/>
                        </a:solidFill>
                        <a:latin typeface="Arial"/>
                      </a:endParaRPr>
                    </a:p>
                  </a:txBody>
                  <a:tcPr marL="45720" marR="45720" anchor="ctr"/>
                </a:tc>
                <a:tc>
                  <a:txBody>
                    <a:bodyPr/>
                    <a:lstStyle/>
                    <a:p>
                      <a:pPr algn="l" fontAlgn="ctr"/>
                      <a:r>
                        <a:rPr lang="en-US" sz="1000" u="none" strike="noStrike"/>
                        <a:t>917-790-0176</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err="1"/>
                        <a:t>Drupal</a:t>
                      </a:r>
                      <a:r>
                        <a:rPr lang="en-US" sz="1000" u="none" strike="noStrike" dirty="0"/>
                        <a:t> BE Engineer</a:t>
                      </a:r>
                      <a:endParaRPr lang="en-US" sz="1000" b="0" i="0" u="none" strike="noStrike" dirty="0">
                        <a:latin typeface="Arial"/>
                      </a:endParaRPr>
                    </a:p>
                  </a:txBody>
                  <a:tcPr marL="45720" marR="45720" anchor="ctr"/>
                </a:tc>
                <a:tc>
                  <a:txBody>
                    <a:bodyPr/>
                    <a:lstStyle/>
                    <a:p>
                      <a:pPr algn="l" fontAlgn="ctr"/>
                      <a:r>
                        <a:rPr lang="en-US" sz="1000" u="none" strike="noStrike"/>
                        <a:t>Jeff Kwok</a:t>
                      </a:r>
                      <a:endParaRPr lang="en-US" sz="1000" b="0" i="0" u="none" strike="noStrike">
                        <a:latin typeface="Arial"/>
                      </a:endParaRPr>
                    </a:p>
                  </a:txBody>
                  <a:tcPr marL="45720" marR="45720" anchor="ctr"/>
                </a:tc>
                <a:tc>
                  <a:txBody>
                    <a:bodyPr/>
                    <a:lstStyle/>
                    <a:p>
                      <a:pPr algn="l" fontAlgn="ctr"/>
                      <a:r>
                        <a:rPr lang="en-US" sz="1000" u="sng" strike="noStrike">
                          <a:hlinkClick r:id="rId4"/>
                        </a:rPr>
                        <a:t>jkwok@doubleprime.com</a:t>
                      </a:r>
                      <a:endParaRPr lang="en-US" sz="1000" b="0" i="0" u="sng" strike="noStrike">
                        <a:solidFill>
                          <a:srgbClr val="0000FF"/>
                        </a:solidFill>
                        <a:latin typeface="Arial"/>
                      </a:endParaRPr>
                    </a:p>
                  </a:txBody>
                  <a:tcPr marL="45720" marR="45720" anchor="ctr"/>
                </a:tc>
                <a:tc>
                  <a:txBody>
                    <a:bodyPr/>
                    <a:lstStyle/>
                    <a:p>
                      <a:pPr algn="l" fontAlgn="ctr"/>
                      <a:r>
                        <a:rPr lang="en-US" sz="1000" u="none" strike="noStrike"/>
                        <a:t>407-592-2390</a:t>
                      </a:r>
                      <a:endParaRPr lang="en-US" sz="1000" b="0" i="0" u="none" strike="noStrike">
                        <a:latin typeface="Arial"/>
                      </a:endParaRPr>
                    </a:p>
                  </a:txBody>
                  <a:tcPr marL="45720" marR="45720" anchor="ctr"/>
                </a:tc>
                <a:tc>
                  <a:txBody>
                    <a:bodyPr/>
                    <a:lstStyle/>
                    <a:p>
                      <a:pPr algn="l" fontAlgn="ctr"/>
                      <a:r>
                        <a:rPr lang="en-US" sz="1000" u="none" strike="noStrike"/>
                        <a:t>Florida</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err="1"/>
                        <a:t>Drupal</a:t>
                      </a:r>
                      <a:r>
                        <a:rPr lang="en-US" sz="1000" u="none" strike="noStrike" dirty="0"/>
                        <a:t> BE Engineer</a:t>
                      </a:r>
                      <a:endParaRPr lang="en-US" sz="1000" b="0" i="0" u="none" strike="noStrike" dirty="0">
                        <a:latin typeface="Arial"/>
                      </a:endParaRPr>
                    </a:p>
                  </a:txBody>
                  <a:tcPr marL="45720" marR="45720" anchor="ctr"/>
                </a:tc>
                <a:tc>
                  <a:txBody>
                    <a:bodyPr/>
                    <a:lstStyle/>
                    <a:p>
                      <a:pPr algn="l" fontAlgn="ctr"/>
                      <a:r>
                        <a:rPr lang="en-US" sz="1000" u="none" strike="noStrike"/>
                        <a:t>Greg Amaroso</a:t>
                      </a:r>
                      <a:endParaRPr lang="en-US" sz="1000" b="0" i="0" u="none" strike="noStrike">
                        <a:latin typeface="Arial"/>
                      </a:endParaRPr>
                    </a:p>
                  </a:txBody>
                  <a:tcPr marL="45720" marR="45720" anchor="ctr"/>
                </a:tc>
                <a:tc>
                  <a:txBody>
                    <a:bodyPr/>
                    <a:lstStyle/>
                    <a:p>
                      <a:pPr algn="l" fontAlgn="ctr"/>
                      <a:r>
                        <a:rPr lang="en-US" sz="1000" u="sng" strike="noStrike">
                          <a:hlinkClick r:id="rId5"/>
                        </a:rPr>
                        <a:t>gamaroso@doubleprime.com</a:t>
                      </a:r>
                      <a:endParaRPr lang="en-US" sz="1000" b="0" i="0" u="sng" strike="noStrike">
                        <a:solidFill>
                          <a:srgbClr val="0000FF"/>
                        </a:solidFill>
                        <a:latin typeface="Arial"/>
                      </a:endParaRPr>
                    </a:p>
                  </a:txBody>
                  <a:tcPr marL="45720" marR="45720" anchor="ctr"/>
                </a:tc>
                <a:tc>
                  <a:txBody>
                    <a:bodyPr/>
                    <a:lstStyle/>
                    <a:p>
                      <a:pPr algn="l" fontAlgn="ctr"/>
                      <a:r>
                        <a:rPr lang="en-US" sz="1000" u="none" strike="noStrike"/>
                        <a:t>484-202-0595</a:t>
                      </a:r>
                      <a:endParaRPr lang="en-US" sz="1000" b="0" i="0" u="none" strike="noStrike">
                        <a:latin typeface="Arial"/>
                      </a:endParaRPr>
                    </a:p>
                  </a:txBody>
                  <a:tcPr marL="45720" marR="45720" anchor="ctr"/>
                </a:tc>
                <a:tc>
                  <a:txBody>
                    <a:bodyPr/>
                    <a:lstStyle/>
                    <a:p>
                      <a:pPr algn="l" fontAlgn="ctr"/>
                      <a:r>
                        <a:rPr lang="en-US" sz="1000" u="none" strike="noStrike"/>
                        <a:t>Pennsylvania</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err="1"/>
                        <a:t>Drupal</a:t>
                      </a:r>
                      <a:r>
                        <a:rPr lang="en-US" sz="1000" u="none" strike="noStrike" dirty="0"/>
                        <a:t> FE Engineer</a:t>
                      </a:r>
                      <a:endParaRPr lang="en-US" sz="1000" b="0" i="0" u="none" strike="noStrike" dirty="0">
                        <a:latin typeface="Arial"/>
                      </a:endParaRPr>
                    </a:p>
                  </a:txBody>
                  <a:tcPr marL="45720" marR="45720" anchor="ctr"/>
                </a:tc>
                <a:tc>
                  <a:txBody>
                    <a:bodyPr/>
                    <a:lstStyle/>
                    <a:p>
                      <a:pPr algn="l" fontAlgn="ctr"/>
                      <a:r>
                        <a:rPr lang="en-US" sz="1000" u="none" strike="noStrike"/>
                        <a:t>Jeremy Donelson</a:t>
                      </a:r>
                      <a:endParaRPr lang="en-US" sz="1000" b="0" i="0" u="none" strike="noStrike">
                        <a:latin typeface="Arial"/>
                      </a:endParaRPr>
                    </a:p>
                  </a:txBody>
                  <a:tcPr marL="45720" marR="45720" anchor="ctr"/>
                </a:tc>
                <a:tc>
                  <a:txBody>
                    <a:bodyPr/>
                    <a:lstStyle/>
                    <a:p>
                      <a:pPr algn="l" fontAlgn="ctr"/>
                      <a:r>
                        <a:rPr lang="en-US" sz="1000" u="none" strike="noStrike"/>
                        <a:t>jdonelson@doubleprime.com</a:t>
                      </a:r>
                      <a:endParaRPr lang="en-US" sz="1000" b="0" i="0" u="none" strike="noStrike">
                        <a:latin typeface="Arial"/>
                      </a:endParaRPr>
                    </a:p>
                  </a:txBody>
                  <a:tcPr marL="45720" marR="45720" anchor="ctr"/>
                </a:tc>
                <a:tc>
                  <a:txBody>
                    <a:bodyPr/>
                    <a:lstStyle/>
                    <a:p>
                      <a:pPr algn="l" fontAlgn="ctr"/>
                      <a:r>
                        <a:rPr lang="en-US" sz="1000" u="none" strike="noStrike"/>
                        <a:t>845-339-2829</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rowSpan="2">
                  <a:txBody>
                    <a:bodyPr/>
                    <a:lstStyle/>
                    <a:p>
                      <a:pPr algn="ctr" fontAlgn="ctr"/>
                      <a:r>
                        <a:rPr lang="en-US" sz="1000" b="1" u="none" strike="noStrike" dirty="0"/>
                        <a:t>Alfresco</a:t>
                      </a:r>
                      <a:endParaRPr lang="en-US" sz="1000" b="1" i="0" u="none" strike="noStrike" dirty="0">
                        <a:latin typeface="Arial"/>
                      </a:endParaRPr>
                    </a:p>
                  </a:txBody>
                  <a:tcPr marL="45720" marR="45720" anchor="ctr"/>
                </a:tc>
                <a:tc>
                  <a:txBody>
                    <a:bodyPr/>
                    <a:lstStyle/>
                    <a:p>
                      <a:pPr algn="l" fontAlgn="ctr"/>
                      <a:r>
                        <a:rPr lang="en-US" sz="1000" u="none" strike="noStrike" dirty="0"/>
                        <a:t>Alfresco Producer</a:t>
                      </a:r>
                      <a:endParaRPr lang="en-US" sz="1000" b="0" i="0" u="none" strike="noStrike" dirty="0">
                        <a:latin typeface="Arial"/>
                      </a:endParaRPr>
                    </a:p>
                  </a:txBody>
                  <a:tcPr marL="45720" marR="45720" anchor="ctr"/>
                </a:tc>
                <a:tc>
                  <a:txBody>
                    <a:bodyPr/>
                    <a:lstStyle/>
                    <a:p>
                      <a:pPr algn="l" fontAlgn="ctr"/>
                      <a:r>
                        <a:rPr lang="en-US" sz="1000" u="none" strike="noStrike"/>
                        <a:t>Momo Furudate</a:t>
                      </a:r>
                      <a:endParaRPr lang="en-US" sz="1000" b="0" i="0" u="none" strike="noStrike">
                        <a:latin typeface="Arial"/>
                      </a:endParaRPr>
                    </a:p>
                  </a:txBody>
                  <a:tcPr marL="45720" marR="45720" anchor="ctr"/>
                </a:tc>
                <a:tc>
                  <a:txBody>
                    <a:bodyPr/>
                    <a:lstStyle/>
                    <a:p>
                      <a:pPr algn="l" fontAlgn="ctr"/>
                      <a:r>
                        <a:rPr lang="en-US" sz="1000" u="none" strike="noStrike" dirty="0"/>
                        <a:t>mfurudat@estee.com</a:t>
                      </a:r>
                      <a:endParaRPr lang="en-US" sz="1000" b="0" i="0" u="none" strike="noStrike" dirty="0">
                        <a:latin typeface="Arial"/>
                      </a:endParaRPr>
                    </a:p>
                  </a:txBody>
                  <a:tcPr marL="45720" marR="45720" anchor="ctr"/>
                </a:tc>
                <a:tc>
                  <a:txBody>
                    <a:bodyPr/>
                    <a:lstStyle/>
                    <a:p>
                      <a:pPr algn="l" fontAlgn="ctr"/>
                      <a:r>
                        <a:rPr lang="en-US" sz="1000" u="none" strike="noStrike" dirty="0"/>
                        <a:t>917-790-0164</a:t>
                      </a:r>
                      <a:endParaRPr lang="en-US" sz="1000" b="0" i="0" u="none" strike="noStrike" dirty="0">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a:t>Alfresco Engineer</a:t>
                      </a:r>
                      <a:endParaRPr lang="en-US" sz="1000" b="0" i="0" u="none" strike="noStrike" dirty="0">
                        <a:latin typeface="Arial"/>
                      </a:endParaRPr>
                    </a:p>
                  </a:txBody>
                  <a:tcPr marL="45720" marR="45720" anchor="ctr"/>
                </a:tc>
                <a:tc>
                  <a:txBody>
                    <a:bodyPr/>
                    <a:lstStyle/>
                    <a:p>
                      <a:pPr algn="l" fontAlgn="ctr"/>
                      <a:r>
                        <a:rPr lang="en-US" sz="1000" u="none" strike="noStrike"/>
                        <a:t>Dennis Klungler</a:t>
                      </a:r>
                      <a:endParaRPr lang="en-US" sz="1000" b="0" i="0" u="none" strike="noStrike">
                        <a:latin typeface="Arial"/>
                      </a:endParaRPr>
                    </a:p>
                  </a:txBody>
                  <a:tcPr marL="45720" marR="45720" anchor="ctr"/>
                </a:tc>
                <a:tc>
                  <a:txBody>
                    <a:bodyPr/>
                    <a:lstStyle/>
                    <a:p>
                      <a:pPr algn="l" fontAlgn="ctr"/>
                      <a:r>
                        <a:rPr lang="en-US" sz="1000" u="none" strike="noStrike"/>
                        <a:t>dklungler@doubleprime.com</a:t>
                      </a:r>
                      <a:endParaRPr lang="en-US" sz="1000" b="0" i="0" u="none" strike="noStrike">
                        <a:latin typeface="Arial"/>
                      </a:endParaRPr>
                    </a:p>
                  </a:txBody>
                  <a:tcPr marL="45720" marR="4572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u="none" strike="noStrike" kern="1200" dirty="0" smtClean="0">
                          <a:solidFill>
                            <a:schemeClr val="dk1"/>
                          </a:solidFill>
                          <a:latin typeface="+mn-lt"/>
                          <a:ea typeface="+mn-ea"/>
                          <a:cs typeface="+mn-cs"/>
                        </a:rPr>
                        <a:t>407-476-1420</a:t>
                      </a:r>
                    </a:p>
                  </a:txBody>
                  <a:tcPr marL="45720" marR="45720" anchor="ctr"/>
                </a:tc>
                <a:tc>
                  <a:txBody>
                    <a:bodyPr/>
                    <a:lstStyle/>
                    <a:p>
                      <a:pPr algn="l" fontAlgn="ctr"/>
                      <a:r>
                        <a:rPr lang="en-US" sz="1000" u="none" strike="noStrike"/>
                        <a:t>Florida</a:t>
                      </a:r>
                      <a:endParaRPr lang="en-US" sz="1000" b="0" i="0" u="none" strike="noStrike">
                        <a:latin typeface="Arial"/>
                      </a:endParaRPr>
                    </a:p>
                  </a:txBody>
                  <a:tcPr marL="45720" marR="45720" anchor="ctr"/>
                </a:tc>
              </a:tr>
              <a:tr h="173164">
                <a:tc rowSpan="3">
                  <a:txBody>
                    <a:bodyPr/>
                    <a:lstStyle/>
                    <a:p>
                      <a:pPr algn="ctr" fontAlgn="ctr"/>
                      <a:r>
                        <a:rPr lang="en-US" sz="1000" b="1" u="none" strike="noStrike" dirty="0"/>
                        <a:t>RB Editor</a:t>
                      </a:r>
                      <a:endParaRPr lang="en-US" sz="1000" b="1" i="0" u="none" strike="noStrike" dirty="0">
                        <a:latin typeface="Arial"/>
                      </a:endParaRPr>
                    </a:p>
                  </a:txBody>
                  <a:tcPr marL="45720" marR="45720" anchor="ctr"/>
                </a:tc>
                <a:tc>
                  <a:txBody>
                    <a:bodyPr/>
                    <a:lstStyle/>
                    <a:p>
                      <a:pPr algn="l" fontAlgn="ctr"/>
                      <a:r>
                        <a:rPr lang="en-US" sz="1000" u="none" strike="noStrike" dirty="0"/>
                        <a:t>RB </a:t>
                      </a:r>
                      <a:r>
                        <a:rPr lang="en-US" sz="1000" u="none" strike="noStrike" dirty="0" err="1"/>
                        <a:t>roducer</a:t>
                      </a:r>
                      <a:endParaRPr lang="en-US" sz="1000" b="0" i="0" u="none" strike="noStrike" dirty="0">
                        <a:latin typeface="Arial"/>
                      </a:endParaRPr>
                    </a:p>
                  </a:txBody>
                  <a:tcPr marL="45720" marR="45720" anchor="ctr"/>
                </a:tc>
                <a:tc>
                  <a:txBody>
                    <a:bodyPr/>
                    <a:lstStyle/>
                    <a:p>
                      <a:pPr algn="l" fontAlgn="ctr"/>
                      <a:r>
                        <a:rPr lang="en-US" sz="1000" u="none" strike="noStrike"/>
                        <a:t>Momo Furudate</a:t>
                      </a:r>
                      <a:endParaRPr lang="en-US" sz="1000" b="0" i="0" u="none" strike="noStrike">
                        <a:latin typeface="Arial"/>
                      </a:endParaRPr>
                    </a:p>
                  </a:txBody>
                  <a:tcPr marL="45720" marR="45720" anchor="ctr"/>
                </a:tc>
                <a:tc>
                  <a:txBody>
                    <a:bodyPr/>
                    <a:lstStyle/>
                    <a:p>
                      <a:pPr algn="l" fontAlgn="ctr"/>
                      <a:r>
                        <a:rPr lang="en-US" sz="1000" u="none" strike="noStrike"/>
                        <a:t>mfurudat@estee.com</a:t>
                      </a:r>
                      <a:endParaRPr lang="en-US" sz="1000" b="0" i="0" u="none" strike="noStrike">
                        <a:latin typeface="Arial"/>
                      </a:endParaRPr>
                    </a:p>
                  </a:txBody>
                  <a:tcPr marL="45720" marR="45720" anchor="ctr"/>
                </a:tc>
                <a:tc>
                  <a:txBody>
                    <a:bodyPr/>
                    <a:lstStyle/>
                    <a:p>
                      <a:pPr algn="l" fontAlgn="ctr"/>
                      <a:r>
                        <a:rPr lang="en-US" sz="1000" u="none" strike="noStrike"/>
                        <a:t>917-790-0164</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a:t>RB BE Engineer</a:t>
                      </a:r>
                      <a:endParaRPr lang="en-US" sz="1000" b="0" i="0" u="none" strike="noStrike" dirty="0">
                        <a:latin typeface="Arial"/>
                      </a:endParaRPr>
                    </a:p>
                  </a:txBody>
                  <a:tcPr marL="45720" marR="45720" anchor="ctr"/>
                </a:tc>
                <a:tc>
                  <a:txBody>
                    <a:bodyPr/>
                    <a:lstStyle/>
                    <a:p>
                      <a:pPr algn="l" fontAlgn="ctr"/>
                      <a:r>
                        <a:rPr lang="en-US" sz="1000" u="none" strike="noStrike"/>
                        <a:t>Cornel Ghiban </a:t>
                      </a:r>
                      <a:endParaRPr lang="en-US" sz="1000" b="0" i="0" u="none" strike="noStrike">
                        <a:latin typeface="Arial"/>
                      </a:endParaRPr>
                    </a:p>
                  </a:txBody>
                  <a:tcPr marL="45720" marR="45720" anchor="ctr"/>
                </a:tc>
                <a:tc>
                  <a:txBody>
                    <a:bodyPr/>
                    <a:lstStyle/>
                    <a:p>
                      <a:pPr algn="l" fontAlgn="ctr"/>
                      <a:r>
                        <a:rPr lang="en-US" sz="1000" u="none" strike="noStrike"/>
                        <a:t>cghiban@estee.com</a:t>
                      </a:r>
                      <a:endParaRPr lang="en-US" sz="1000" b="0" i="0" u="none" strike="noStrike">
                        <a:latin typeface="Arial"/>
                      </a:endParaRPr>
                    </a:p>
                  </a:txBody>
                  <a:tcPr marL="45720" marR="45720" anchor="ctr"/>
                </a:tc>
                <a:tc>
                  <a:txBody>
                    <a:bodyPr/>
                    <a:lstStyle/>
                    <a:p>
                      <a:pPr algn="l" fontAlgn="ctr"/>
                      <a:r>
                        <a:rPr lang="en-US" sz="1000" u="none" strike="noStrike"/>
                        <a:t>917-790-0267</a:t>
                      </a:r>
                      <a:endParaRPr lang="en-US" sz="1000" b="0" i="0" u="none" strike="noStrike">
                        <a:latin typeface="Arial"/>
                      </a:endParaRPr>
                    </a:p>
                  </a:txBody>
                  <a:tcPr marL="45720" marR="45720" anchor="ctr"/>
                </a:tc>
                <a:tc>
                  <a:txBody>
                    <a:bodyPr/>
                    <a:lstStyle/>
                    <a:p>
                      <a:pPr algn="l" fontAlgn="ctr"/>
                      <a:r>
                        <a:rPr lang="en-US" sz="1000" u="none" strike="noStrike"/>
                        <a:t>New York</a:t>
                      </a:r>
                      <a:endParaRPr lang="en-US" sz="1000" b="0" i="0" u="none" strike="noStrike">
                        <a:latin typeface="Arial"/>
                      </a:endParaRPr>
                    </a:p>
                  </a:txBody>
                  <a:tcPr marL="45720" marR="45720" anchor="ctr"/>
                </a:tc>
              </a:tr>
              <a:tr h="173164">
                <a:tc vMerge="1">
                  <a:txBody>
                    <a:bodyPr/>
                    <a:lstStyle/>
                    <a:p>
                      <a:endParaRPr lang="en-US"/>
                    </a:p>
                  </a:txBody>
                  <a:tcPr/>
                </a:tc>
                <a:tc>
                  <a:txBody>
                    <a:bodyPr/>
                    <a:lstStyle/>
                    <a:p>
                      <a:pPr algn="l" fontAlgn="ctr"/>
                      <a:r>
                        <a:rPr lang="en-US" sz="1000" u="none" strike="noStrike" dirty="0"/>
                        <a:t>RB FE Engineer</a:t>
                      </a:r>
                      <a:endParaRPr lang="en-US" sz="1000" b="0" i="0" u="none" strike="noStrike" dirty="0">
                        <a:latin typeface="Arial"/>
                      </a:endParaRPr>
                    </a:p>
                  </a:txBody>
                  <a:tcPr marL="45720" marR="45720" anchor="ctr"/>
                </a:tc>
                <a:tc>
                  <a:txBody>
                    <a:bodyPr/>
                    <a:lstStyle/>
                    <a:p>
                      <a:pPr algn="l" fontAlgn="ctr"/>
                      <a:r>
                        <a:rPr lang="en-US" sz="1000" u="none" strike="noStrike" dirty="0"/>
                        <a:t>James </a:t>
                      </a:r>
                      <a:r>
                        <a:rPr lang="en-US" sz="1000" u="none" strike="noStrike" dirty="0" err="1"/>
                        <a:t>DiPina</a:t>
                      </a:r>
                      <a:endParaRPr lang="en-US" sz="1000" b="0" i="0" u="none" strike="noStrike" dirty="0">
                        <a:latin typeface="Arial"/>
                      </a:endParaRPr>
                    </a:p>
                  </a:txBody>
                  <a:tcPr marL="45720" marR="45720" anchor="ctr"/>
                </a:tc>
                <a:tc>
                  <a:txBody>
                    <a:bodyPr/>
                    <a:lstStyle/>
                    <a:p>
                      <a:pPr algn="l" fontAlgn="ctr"/>
                      <a:r>
                        <a:rPr lang="en-US" sz="1000" u="none" strike="noStrike"/>
                        <a:t>jdipina@doubleprime.com</a:t>
                      </a:r>
                      <a:endParaRPr lang="en-US" sz="1000" b="0" i="0" u="none" strike="noStrike">
                        <a:latin typeface="Arial"/>
                      </a:endParaRPr>
                    </a:p>
                  </a:txBody>
                  <a:tcPr marL="45720" marR="45720" anchor="ctr"/>
                </a:tc>
                <a:tc>
                  <a:txBody>
                    <a:bodyPr/>
                    <a:lstStyle/>
                    <a:p>
                      <a:pPr algn="l" fontAlgn="ctr"/>
                      <a:r>
                        <a:rPr lang="en-US" sz="1000" u="none" strike="noStrike"/>
                        <a:t>339-222-7819</a:t>
                      </a:r>
                      <a:endParaRPr lang="en-US" sz="1000" b="0" i="0" u="none" strike="noStrike">
                        <a:latin typeface="Arial"/>
                      </a:endParaRPr>
                    </a:p>
                  </a:txBody>
                  <a:tcPr marL="45720" marR="45720" anchor="ctr"/>
                </a:tc>
                <a:tc>
                  <a:txBody>
                    <a:bodyPr/>
                    <a:lstStyle/>
                    <a:p>
                      <a:pPr algn="l" fontAlgn="ctr"/>
                      <a:r>
                        <a:rPr lang="en-US" sz="1000" u="none" strike="noStrike" dirty="0" smtClean="0"/>
                        <a:t>Massachusetts</a:t>
                      </a:r>
                      <a:endParaRPr lang="en-US" sz="1000" b="0" i="0" u="none" strike="noStrike" dirty="0">
                        <a:latin typeface="Arial"/>
                      </a:endParaRPr>
                    </a:p>
                  </a:txBody>
                  <a:tcPr marL="45720" marR="45720" anchor="ctr"/>
                </a:tc>
              </a:tr>
            </a:tbl>
          </a:graphicData>
        </a:graphic>
      </p:graphicFrame>
    </p:spTree>
  </p:cSld>
  <p:clrMapOvr>
    <a:masterClrMapping/>
  </p:clrMapOvr>
</p:sld>
</file>

<file path=ppt/theme/theme1.xml><?xml version="1.0" encoding="utf-8"?>
<a:theme xmlns:a="http://schemas.openxmlformats.org/drawingml/2006/main" name="ELC On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ELC Online</Template>
  <TotalTime>11561</TotalTime>
  <Words>9439</Words>
  <Application>Microsoft Office PowerPoint</Application>
  <PresentationFormat>On-screen Show (4:3)</PresentationFormat>
  <Paragraphs>1618</Paragraphs>
  <Slides>103</Slides>
  <Notes>81</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ELC Online</vt:lpstr>
      <vt:lpstr>Slide 1</vt:lpstr>
      <vt:lpstr>Slide 2</vt:lpstr>
      <vt:lpstr>Slide 3</vt:lpstr>
      <vt:lpstr>Slide 4</vt:lpstr>
      <vt:lpstr>Getting Started</vt:lpstr>
      <vt:lpstr>Evolution of the Platform</vt:lpstr>
      <vt:lpstr>Data Flow Timing</vt:lpstr>
      <vt:lpstr>Where do you go to edit content?</vt:lpstr>
      <vt:lpstr>Tools Access Levels</vt:lpstr>
      <vt:lpstr>URLs</vt:lpstr>
      <vt:lpstr>Getting Started Questions</vt:lpstr>
      <vt:lpstr>Logging In</vt:lpstr>
      <vt:lpstr>Logging in for the first time</vt:lpstr>
      <vt:lpstr>Creating a new PIN</vt:lpstr>
      <vt:lpstr>Signing in as return user</vt:lpstr>
      <vt:lpstr>When you can’t login to Tools URL</vt:lpstr>
      <vt:lpstr>When you can’t login to Drupal/Alfresco</vt:lpstr>
      <vt:lpstr>Logging In Questions</vt:lpstr>
      <vt:lpstr>Editing Drupal Content</vt:lpstr>
      <vt:lpstr>Slide 20</vt:lpstr>
      <vt:lpstr>FIND: Content Contextual links</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Drupal CONTENT Workflow</vt:lpstr>
      <vt:lpstr>Creating New Content</vt:lpstr>
      <vt:lpstr>Creating New Content</vt:lpstr>
      <vt:lpstr>Creating New Content</vt:lpstr>
      <vt:lpstr>REVIEW: DEV and STAGE Environments</vt:lpstr>
      <vt:lpstr>Editing Drupal Content Questions</vt:lpstr>
      <vt:lpstr>Editing Drupal Template Code</vt:lpstr>
      <vt:lpstr>Accessing Templates</vt:lpstr>
      <vt:lpstr>FIND: Homepage slide template</vt:lpstr>
      <vt:lpstr>CLONE: Homepage slide template</vt:lpstr>
      <vt:lpstr>Template Label, Description and Usage</vt:lpstr>
      <vt:lpstr>Template HTML content</vt:lpstr>
      <vt:lpstr>Template CSS</vt:lpstr>
      <vt:lpstr>Template javascript</vt:lpstr>
      <vt:lpstr>Libraries (JS) available to templates</vt:lpstr>
      <vt:lpstr>Template Input Definitions</vt:lpstr>
      <vt:lpstr>Save Template Changes</vt:lpstr>
      <vt:lpstr>Use the template in published content</vt:lpstr>
      <vt:lpstr>Drupal TEMPLATE CODE Workflow</vt:lpstr>
      <vt:lpstr>Editing Drupal Template Code Questions</vt:lpstr>
      <vt:lpstr>Getting enhancements from another site</vt:lpstr>
      <vt:lpstr>Master</vt:lpstr>
      <vt:lpstr>Inheritance</vt:lpstr>
      <vt:lpstr>Getting content from another site</vt:lpstr>
      <vt:lpstr>Getting content from La Mer US</vt:lpstr>
      <vt:lpstr>Finding content to localize</vt:lpstr>
      <vt:lpstr>Finding content to localize</vt:lpstr>
      <vt:lpstr>Inheritance Best Practices</vt:lpstr>
      <vt:lpstr>Subscription (country chooser only)</vt:lpstr>
      <vt:lpstr>Getting Enhancements from another site Questions</vt:lpstr>
      <vt:lpstr>Alfresco</vt:lpstr>
      <vt:lpstr>Slide 67</vt:lpstr>
      <vt:lpstr>Resource Bundle (RB) Editor </vt:lpstr>
      <vt:lpstr>RB Editor Definitions</vt:lpstr>
      <vt:lpstr>Show Keys</vt:lpstr>
      <vt:lpstr>Logging in to RB Editor</vt:lpstr>
      <vt:lpstr>Editing Error Messages</vt:lpstr>
      <vt:lpstr>Editing Error Messages</vt:lpstr>
      <vt:lpstr>Slide 74</vt:lpstr>
      <vt:lpstr>Editing Error Messages</vt:lpstr>
      <vt:lpstr>Editing Error Messages</vt:lpstr>
      <vt:lpstr>Publishing</vt:lpstr>
      <vt:lpstr>Publishing</vt:lpstr>
      <vt:lpstr>Adding a New Language Bundle</vt:lpstr>
      <vt:lpstr>Adding a New Language Bundle</vt:lpstr>
      <vt:lpstr>Adding a New Language Bundle</vt:lpstr>
      <vt:lpstr>Adding a New Language Bundle</vt:lpstr>
      <vt:lpstr>Adding a New Language Bundle</vt:lpstr>
      <vt:lpstr>Publish</vt:lpstr>
      <vt:lpstr>Publish</vt:lpstr>
      <vt:lpstr>RB Editor Questions</vt:lpstr>
      <vt:lpstr>Trouble Shooting</vt:lpstr>
      <vt:lpstr>You’re not able to login</vt:lpstr>
      <vt:lpstr>I get a proxy error</vt:lpstr>
      <vt:lpstr>I see a blank page in the Drupal CMS</vt:lpstr>
      <vt:lpstr>Error when trying to link to image/video</vt:lpstr>
      <vt:lpstr>Accidentally deleted a piece of content</vt:lpstr>
      <vt:lpstr>How to get help</vt:lpstr>
      <vt:lpstr>Subject Matter Experts (SMEs)</vt:lpstr>
      <vt:lpstr>APAC SME Contacts</vt:lpstr>
      <vt:lpstr>EMEA SME Contacts</vt:lpstr>
      <vt:lpstr>North America Brand Teams</vt:lpstr>
      <vt:lpstr>United Kingdom</vt:lpstr>
      <vt:lpstr>Rapid Rollout</vt:lpstr>
      <vt:lpstr>REFERENCES</vt:lpstr>
      <vt:lpstr>Where is it built?*</vt:lpstr>
      <vt:lpstr>References</vt:lpstr>
      <vt:lpstr>Feedback</vt:lpstr>
    </vt:vector>
  </TitlesOfParts>
  <Company>ESTEE LAUDER COMPANIES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Testing Best Practices</dc:title>
  <dc:creator>kphimmas</dc:creator>
  <cp:lastModifiedBy>kathyw119@yahoo.com</cp:lastModifiedBy>
  <cp:revision>1759</cp:revision>
  <dcterms:created xsi:type="dcterms:W3CDTF">2012-06-20T20:20:41Z</dcterms:created>
  <dcterms:modified xsi:type="dcterms:W3CDTF">2014-03-13T21:43:31Z</dcterms:modified>
</cp:coreProperties>
</file>